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8" r:id="rId2"/>
    <p:sldId id="316" r:id="rId3"/>
    <p:sldId id="317" r:id="rId4"/>
    <p:sldId id="318" r:id="rId5"/>
    <p:sldId id="320" r:id="rId6"/>
    <p:sldId id="369" r:id="rId7"/>
    <p:sldId id="388" r:id="rId8"/>
    <p:sldId id="389" r:id="rId9"/>
    <p:sldId id="256" r:id="rId10"/>
    <p:sldId id="374" r:id="rId11"/>
    <p:sldId id="375" r:id="rId12"/>
    <p:sldId id="376" r:id="rId13"/>
    <p:sldId id="379" r:id="rId14"/>
    <p:sldId id="401" r:id="rId15"/>
    <p:sldId id="377" r:id="rId16"/>
    <p:sldId id="405" r:id="rId17"/>
    <p:sldId id="406" r:id="rId18"/>
    <p:sldId id="380" r:id="rId19"/>
    <p:sldId id="402" r:id="rId20"/>
    <p:sldId id="404" r:id="rId21"/>
    <p:sldId id="427" r:id="rId22"/>
    <p:sldId id="428" r:id="rId23"/>
    <p:sldId id="381" r:id="rId24"/>
    <p:sldId id="385" r:id="rId25"/>
    <p:sldId id="384" r:id="rId26"/>
    <p:sldId id="390" r:id="rId27"/>
    <p:sldId id="400" r:id="rId28"/>
    <p:sldId id="403" r:id="rId29"/>
    <p:sldId id="386" r:id="rId30"/>
    <p:sldId id="431" r:id="rId31"/>
    <p:sldId id="432" r:id="rId32"/>
    <p:sldId id="378" r:id="rId33"/>
    <p:sldId id="391" r:id="rId34"/>
    <p:sldId id="392" r:id="rId35"/>
    <p:sldId id="394" r:id="rId36"/>
    <p:sldId id="395" r:id="rId37"/>
    <p:sldId id="396" r:id="rId38"/>
    <p:sldId id="397" r:id="rId39"/>
    <p:sldId id="398" r:id="rId40"/>
    <p:sldId id="399" r:id="rId41"/>
    <p:sldId id="372" r:id="rId42"/>
    <p:sldId id="419" r:id="rId43"/>
    <p:sldId id="420" r:id="rId44"/>
    <p:sldId id="418" r:id="rId45"/>
    <p:sldId id="421" r:id="rId46"/>
    <p:sldId id="430" r:id="rId47"/>
    <p:sldId id="424" r:id="rId48"/>
    <p:sldId id="422" r:id="rId49"/>
    <p:sldId id="426" r:id="rId5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000"/>
    <a:srgbClr val="FFFF00"/>
    <a:srgbClr val="FFFF80"/>
    <a:srgbClr val="FFFFC0"/>
    <a:srgbClr val="FFC080"/>
    <a:srgbClr val="FFC000"/>
    <a:srgbClr val="80FF80"/>
    <a:srgbClr val="FF00FF"/>
    <a:srgbClr val="FFC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563" autoAdjust="0"/>
    <p:restoredTop sz="95226" autoAdjust="0"/>
  </p:normalViewPr>
  <p:slideViewPr>
    <p:cSldViewPr snapToGrid="0">
      <p:cViewPr varScale="1">
        <p:scale>
          <a:sx n="86" d="100"/>
          <a:sy n="86" d="100"/>
        </p:scale>
        <p:origin x="168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2D01ED6E-6706-37D5-A72A-960862E317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453812C7-444C-00F1-E011-747AA6B911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F79F2-7482-4F30-B7C6-07EFC200EF52}" type="datetime10">
              <a:rPr lang="hu-HU" smtClean="0"/>
              <a:t>22:49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809E67AC-F7BB-5D33-2BDE-50A436D4E85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DCC04FD-4E41-6D0E-12DD-090BCEB92D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CBE8F6-23FA-42FD-8544-B1B25082C2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052956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F683FD-AE1A-4942-9F10-DEC14893791C}" type="datetime10">
              <a:rPr lang="hu-HU" smtClean="0"/>
              <a:t>22:49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0D66CF-08E6-4DF0-9854-0817ADA40D3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066083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hu-HU" sz="1200" dirty="0">
                <a:latin typeface="Cambria" panose="02040503050406030204" pitchFamily="18" charset="0"/>
                <a:ea typeface="Cambria" panose="02040503050406030204" pitchFamily="18" charset="0"/>
              </a:rPr>
              <a:t>Ez a bemutató a Kecskeméten megrendezett </a:t>
            </a:r>
            <a:r>
              <a:rPr lang="hu-HU" sz="1200" i="1" dirty="0">
                <a:latin typeface="Cambria" panose="02040503050406030204" pitchFamily="18" charset="0"/>
                <a:ea typeface="Cambria" panose="02040503050406030204" pitchFamily="18" charset="0"/>
              </a:rPr>
              <a:t>66. Országos Fizikatanári Ankét és Eszközbemutatón</a:t>
            </a:r>
            <a:r>
              <a:rPr lang="hu-HU" sz="1200" baseline="0" dirty="0">
                <a:latin typeface="Cambria" panose="02040503050406030204" pitchFamily="18" charset="0"/>
                <a:ea typeface="Cambria" panose="02040503050406030204" pitchFamily="18" charset="0"/>
              </a:rPr>
              <a:t> tartott műhelyfoglalkozásom anyaga.</a:t>
            </a:r>
            <a:r>
              <a:rPr lang="hu-HU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hu-HU" sz="1200" baseline="0" dirty="0">
                <a:latin typeface="Cambria" panose="02040503050406030204" pitchFamily="18" charset="0"/>
                <a:ea typeface="Cambria" panose="02040503050406030204" pitchFamily="18" charset="0"/>
              </a:rPr>
              <a:t>Közvetlen oktatási célra szabadon felhasználható, de további publikálása tilos.</a:t>
            </a:r>
          </a:p>
          <a:p>
            <a:pPr algn="just"/>
            <a:r>
              <a:rPr lang="hu-HU" sz="1200" baseline="0" dirty="0">
                <a:latin typeface="Cambria" panose="02040503050406030204" pitchFamily="18" charset="0"/>
                <a:ea typeface="Cambria" panose="02040503050406030204" pitchFamily="18" charset="0"/>
              </a:rPr>
              <a:t>További információk: </a:t>
            </a:r>
          </a:p>
          <a:p>
            <a:pPr algn="just"/>
            <a:r>
              <a:rPr lang="hu-HU" sz="1200" baseline="0" dirty="0">
                <a:latin typeface="Cambria" panose="02040503050406030204" pitchFamily="18" charset="0"/>
                <a:ea typeface="Cambria" panose="02040503050406030204" pitchFamily="18" charset="0"/>
              </a:rPr>
              <a:t>https://www.fizkapu.hu/fiztan/toltes/t_0056.html</a:t>
            </a:r>
          </a:p>
          <a:p>
            <a:pPr algn="just"/>
            <a:r>
              <a:rPr lang="hu-HU" sz="1200" baseline="0" dirty="0">
                <a:latin typeface="Cambria" panose="02040503050406030204" pitchFamily="18" charset="0"/>
                <a:ea typeface="Cambria" panose="02040503050406030204" pitchFamily="18" charset="0"/>
              </a:rPr>
              <a:t>© Zátonyi Sándor, Békéscsaba, 2025.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77181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13290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12870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58782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07672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394333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258998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78043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165883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91460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49787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709257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786728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005606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820864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119488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361717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62423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259656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5528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75312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20653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6900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28272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74214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37927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82043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B1E042F-7E6C-165C-9103-27134057F2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6A3DC96-1CEC-5D24-3208-C655842A03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AFABC92-6124-2CD0-F5D8-E54E8AF81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50D66-79A3-47BA-B585-813ED74A8E01}" type="datetime10">
              <a:rPr lang="hu-HU" smtClean="0"/>
              <a:t>22:49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68D4A37-DA07-FD91-5BAF-7B664054B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D9072B0-AF90-BA29-8987-09A28A06D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21B4-04D5-4BB0-9C10-87F59715D16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3161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8442BC-8FFB-E3F6-6A51-8FE73F7BA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1CEEADDB-A71F-F375-7457-F3AC308345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83D3954-FAF2-0B14-E97F-82B615EBD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FAA7A-59B9-4D76-81B0-8CB2566E83AC}" type="datetime10">
              <a:rPr lang="hu-HU" smtClean="0"/>
              <a:t>22:49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DBBEDE3-4FA9-DBBF-4C23-4A4E5D183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974F44C-6821-5B5B-C560-A9B0FF2BC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21B4-04D5-4BB0-9C10-87F59715D16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20538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014FCD76-D28F-AA58-E95D-9FDFC9933D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6AF83BEB-F736-9AA9-EB41-B43A118BB9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88AC0C8-A55E-A761-066C-D216BCE79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16097-AAF5-4B13-8EC5-FC05346B8F0D}" type="datetime10">
              <a:rPr lang="hu-HU" smtClean="0"/>
              <a:t>22:49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EAD6AC7-F164-51F7-2C66-B8F2205DE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AD87723-351E-84ED-E0AC-1AE54A1DD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21B4-04D5-4BB0-9C10-87F59715D16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0543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922ACDE-7795-5F69-ADEC-83DCDACC5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57895D9-6F62-D348-02B2-1FB212725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D57118E-A4D2-38D5-3792-FA5CCDBBC1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BAA4E9E-FF7B-41C5-9F97-1FB4061774D5}" type="datetime10">
              <a:rPr lang="hu-HU" smtClean="0"/>
              <a:t>22:49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318F13E-8F68-1303-E2AB-475D63FCB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56F74D9-47AD-5078-0495-7B8273469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21B4-04D5-4BB0-9C10-87F59715D16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0359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006D02B-CB6E-9AC7-B056-BBB258C9D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D31744C-27EF-9FBA-12C8-49051BA56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149F75C-B40D-5BA8-4E55-C785CDA0F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623F0-843E-4B41-8133-CC59FE83B46A}" type="datetime10">
              <a:rPr lang="hu-HU" smtClean="0"/>
              <a:t>22:49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5608DE1-2A1E-C6BA-E239-BDFFF198B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44E6684-D14E-EFE1-B8E8-A74628B0E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21B4-04D5-4BB0-9C10-87F59715D16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9100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638AFB4-7265-D453-B848-6FF9FB7BF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AFCD7CB-CABE-D128-245E-6CD82B110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6474A54-539B-E468-FD2A-1D375245FE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4F0EB5F-ABCB-C04D-EB32-DB271929D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06718-DE55-4B6E-97E4-24D0A4D37ED6}" type="datetime10">
              <a:rPr lang="hu-HU" smtClean="0"/>
              <a:t>22:49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4C18E63-B203-B478-D7E1-A1005F6A4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EFFC92B-821E-DB5B-8758-13040896E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21B4-04D5-4BB0-9C10-87F59715D16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1117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1C1E116-C3FB-3CAF-0AE9-9A58EC087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E5FA42D-DA8C-6433-0110-9C7317FA8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6B75D63-F175-2879-8E97-7C7844FF0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B8F26BC3-C1C1-44C0-C399-4E2E6722E9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3580E6C3-9056-D0DF-8193-94F545034F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AA42BD9E-F2CC-3DD2-CB52-DE62A527F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39187-2C2B-46B0-A9E7-EE119F87A660}" type="datetime10">
              <a:rPr lang="hu-HU" smtClean="0"/>
              <a:t>22:49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275FA346-A158-BA5D-FE20-94DB7E7E2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D59BDDEA-B58D-7D25-9545-CFC0B99D3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21B4-04D5-4BB0-9C10-87F59715D16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9950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12B1CE7-212F-31B4-A696-1A09EFBAB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B9C72BA2-14D6-DAB1-2417-DFD0EE02D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087D2-4311-4CA9-81B5-AB0CB1657448}" type="datetime10">
              <a:rPr lang="hu-HU" smtClean="0"/>
              <a:t>22:49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A2803F58-2520-1FFB-4C8E-8B3310DD1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276113F-E488-2750-A9EB-E044CBDB8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21B4-04D5-4BB0-9C10-87F59715D16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1417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2FA1ED1D-A1E5-97B9-61B8-CB5AA5E93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67E4-6302-4306-8D96-783043C462BD}" type="datetime10">
              <a:rPr lang="hu-HU" smtClean="0"/>
              <a:t>22:49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8E3FC7D2-4010-4E97-DD8F-F1E9A6C63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E263593-746C-A28D-E851-07780EB7B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21B4-04D5-4BB0-9C10-87F59715D16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9083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8117FB-E24B-D8F6-DACE-4CE17CC09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F0A557D-D19B-A412-8431-224956236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7E98F13-2517-BAA8-6B8A-A615A0243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F84E476-B68D-30FD-DC91-365A816D3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12C3B-2FB3-42F4-8BAC-38D1F914D027}" type="datetime10">
              <a:rPr lang="hu-HU" smtClean="0"/>
              <a:t>22:49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99A6AED-B09A-8670-8F1F-0CC52107A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00619D3-71C5-2350-68A6-691342AFB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21B4-04D5-4BB0-9C10-87F59715D16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4235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B6CDD5B-B434-6B6B-5D45-1712C102D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119729D2-49AB-3F8B-2F1A-A7D9CD00B3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DE60EC49-76C2-2C48-2633-AECE29DD9E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53933F7-82ED-7FB6-BEA6-C2E6CDFDA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48FFF-9072-4ECF-B436-D0E55B5E1A8A}" type="datetime10">
              <a:rPr lang="hu-HU" smtClean="0"/>
              <a:t>22:49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97DB69DC-D105-DA61-FAD5-7B13A5C0B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DD73BB1-29DB-C4E4-B6F1-E10613171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21B4-04D5-4BB0-9C10-87F59715D16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0929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64B20C31-DFD1-E52C-737B-D61CEE81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DC273F1-788B-DBA4-FC65-AB6279D431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85ACD7E-E523-E56B-C85E-87D75962E4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C5CF2-2F94-45EE-9DC1-B4D93B5A1493}" type="datetime10">
              <a:rPr lang="hu-HU" smtClean="0"/>
              <a:t>22:49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E20AF0C-674F-98FC-EBBD-EA28A328AA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2F0FF2C-D80C-EE32-A9B1-91A5FEC19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021B4-04D5-4BB0-9C10-87F59715D16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0867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0.png"/><Relationship Id="rId7" Type="http://schemas.openxmlformats.org/officeDocument/2006/relationships/image" Target="../media/image10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0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BAdyNVEi_c?feature=oembed" TargetMode="Externa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IRDm2AsuIY?start=17&amp;feature=oembed" TargetMode="Externa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SBZQoT_xAA?feature=oembed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1.emf"/><Relationship Id="rId4" Type="http://schemas.openxmlformats.org/officeDocument/2006/relationships/oleObject" Target="../embeddings/oleObject2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0.png"/><Relationship Id="rId4" Type="http://schemas.openxmlformats.org/officeDocument/2006/relationships/image" Target="../media/image3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hyperlink" Target="http://www.n2yo.com/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tav2u0lQAs?start=83&amp;feature=oembed" TargetMode="External"/><Relationship Id="rId4" Type="http://schemas.openxmlformats.org/officeDocument/2006/relationships/image" Target="../media/image3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https://upload.wikimedia.org/wikipedia/commons/thumb/a/aa/14_juni-1629_%2818811997551%29.jpg/640px-14_juni-1629_%2818811997551%29.jpg" TargetMode="External"/><Relationship Id="rId5" Type="http://schemas.openxmlformats.org/officeDocument/2006/relationships/image" Target="../media/image4.jpeg"/><Relationship Id="rId4" Type="http://schemas.openxmlformats.org/officeDocument/2006/relationships/image" Target="https://upload.wikimedia.org/wikipedia/commons/thumb/6/63/Beautiful_red_apple.jpg/640px-Beautiful_red_apple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398A4F5-55F5-9297-048E-E293AD2B43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4910422"/>
            <a:ext cx="10668000" cy="1671227"/>
          </a:xfrm>
        </p:spPr>
        <p:txBody>
          <a:bodyPr>
            <a:spAutoFit/>
          </a:bodyPr>
          <a:lstStyle/>
          <a:p>
            <a:r>
              <a:rPr lang="hu-HU" sz="5400" b="0" i="0" dirty="0">
                <a:solidFill>
                  <a:srgbClr val="000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Nehézségi erő, súly,</a:t>
            </a:r>
            <a:br>
              <a:rPr lang="hu-HU" sz="5400" b="0" i="0" dirty="0">
                <a:solidFill>
                  <a:srgbClr val="000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hu-HU" sz="5400" b="0" i="0" dirty="0">
                <a:solidFill>
                  <a:srgbClr val="000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mikrogravitáció  </a:t>
            </a:r>
            <a:r>
              <a:rPr lang="hu-HU" i="1" dirty="0">
                <a:solidFill>
                  <a:srgbClr val="FF0000"/>
                </a:solidFill>
                <a:effectLst/>
                <a:latin typeface="Script MT Bold" panose="03040602040607080904" pitchFamily="66" charset="0"/>
                <a:ea typeface="Cambria" panose="02040503050406030204" pitchFamily="18" charset="0"/>
              </a:rPr>
              <a:t>súlytalanság</a:t>
            </a:r>
            <a:r>
              <a:rPr lang="hu-HU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endParaRPr lang="hu-HU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FFCA4DB7-CAA2-476E-FFD7-9F14BA8BCE78}"/>
              </a:ext>
            </a:extLst>
          </p:cNvPr>
          <p:cNvSpPr txBox="1"/>
          <p:nvPr/>
        </p:nvSpPr>
        <p:spPr>
          <a:xfrm>
            <a:off x="1607207" y="230819"/>
            <a:ext cx="8977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>
                <a:latin typeface="Cambria" panose="02040503050406030204" pitchFamily="18" charset="0"/>
                <a:ea typeface="Cambria" panose="02040503050406030204" pitchFamily="18" charset="0"/>
              </a:rPr>
              <a:t>66. Országos Fizikatanári Ankét, Kecskemét, 2025.</a:t>
            </a:r>
          </a:p>
        </p:txBody>
      </p:sp>
      <p:cxnSp>
        <p:nvCxnSpPr>
          <p:cNvPr id="4" name="Egyenes összekötő 3">
            <a:extLst>
              <a:ext uri="{FF2B5EF4-FFF2-40B4-BE49-F238E27FC236}">
                <a16:creationId xmlns:a16="http://schemas.microsoft.com/office/drawing/2014/main" id="{91B26D1E-96CD-A7DC-5776-F987CCDFC784}"/>
              </a:ext>
            </a:extLst>
          </p:cNvPr>
          <p:cNvCxnSpPr>
            <a:cxnSpLocks/>
          </p:cNvCxnSpPr>
          <p:nvPr/>
        </p:nvCxnSpPr>
        <p:spPr>
          <a:xfrm>
            <a:off x="1560443" y="6182139"/>
            <a:ext cx="4750904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43BE8AA-B5B7-1B0B-6710-7A6420CC6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000" y="1243008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904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D0FF1FC7-33C8-49E6-F44A-F276B6757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47"/>
          <a:stretch/>
        </p:blipFill>
        <p:spPr bwMode="auto">
          <a:xfrm>
            <a:off x="263181" y="1272208"/>
            <a:ext cx="3760442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églalap 15">
            <a:extLst>
              <a:ext uri="{FF2B5EF4-FFF2-40B4-BE49-F238E27FC236}">
                <a16:creationId xmlns:a16="http://schemas.microsoft.com/office/drawing/2014/main" id="{D6D656BB-CD69-5F5B-6787-47626C50FB2F}"/>
              </a:ext>
            </a:extLst>
          </p:cNvPr>
          <p:cNvSpPr/>
          <p:nvPr/>
        </p:nvSpPr>
        <p:spPr>
          <a:xfrm>
            <a:off x="263180" y="1272209"/>
            <a:ext cx="3760441" cy="5219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7BE76EC-3D48-4BE5-5137-37CAD155CDA3}"/>
              </a:ext>
            </a:extLst>
          </p:cNvPr>
          <p:cNvSpPr txBox="1">
            <a:spLocks/>
          </p:cNvSpPr>
          <p:nvPr/>
        </p:nvSpPr>
        <p:spPr>
          <a:xfrm>
            <a:off x="0" y="230400"/>
            <a:ext cx="12192000" cy="5759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400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Súly felfelé történő gyorsuláskor</a:t>
            </a:r>
          </a:p>
        </p:txBody>
      </p:sp>
      <p:cxnSp>
        <p:nvCxnSpPr>
          <p:cNvPr id="7" name="Egyenes összekötő nyíllal 6">
            <a:extLst>
              <a:ext uri="{FF2B5EF4-FFF2-40B4-BE49-F238E27FC236}">
                <a16:creationId xmlns:a16="http://schemas.microsoft.com/office/drawing/2014/main" id="{CCE9659F-5E27-8BE4-B873-18F46DE466E4}"/>
              </a:ext>
            </a:extLst>
          </p:cNvPr>
          <p:cNvCxnSpPr>
            <a:cxnSpLocks/>
          </p:cNvCxnSpPr>
          <p:nvPr/>
        </p:nvCxnSpPr>
        <p:spPr>
          <a:xfrm flipV="1">
            <a:off x="3200400" y="1335839"/>
            <a:ext cx="0" cy="1080000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>
            <a:extLst>
              <a:ext uri="{FF2B5EF4-FFF2-40B4-BE49-F238E27FC236}">
                <a16:creationId xmlns:a16="http://schemas.microsoft.com/office/drawing/2014/main" id="{7B57984F-7003-913A-424F-D007C3E00EAD}"/>
              </a:ext>
            </a:extLst>
          </p:cNvPr>
          <p:cNvSpPr txBox="1"/>
          <p:nvPr/>
        </p:nvSpPr>
        <p:spPr>
          <a:xfrm>
            <a:off x="3290400" y="1657143"/>
            <a:ext cx="518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hu-HU" sz="2800" i="1" dirty="0">
              <a:solidFill>
                <a:srgbClr val="FF0000"/>
              </a:solidFill>
            </a:endParaRPr>
          </a:p>
        </p:txBody>
      </p:sp>
      <p:cxnSp>
        <p:nvCxnSpPr>
          <p:cNvPr id="3" name="Egyenes összekötő nyíllal 2">
            <a:extLst>
              <a:ext uri="{FF2B5EF4-FFF2-40B4-BE49-F238E27FC236}">
                <a16:creationId xmlns:a16="http://schemas.microsoft.com/office/drawing/2014/main" id="{EE20575A-7322-F875-3AA9-6612F61ECA44}"/>
              </a:ext>
            </a:extLst>
          </p:cNvPr>
          <p:cNvCxnSpPr>
            <a:cxnSpLocks/>
          </p:cNvCxnSpPr>
          <p:nvPr/>
        </p:nvCxnSpPr>
        <p:spPr>
          <a:xfrm flipV="1">
            <a:off x="2433922" y="3500790"/>
            <a:ext cx="0" cy="1620000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églalap 10">
            <a:extLst>
              <a:ext uri="{FF2B5EF4-FFF2-40B4-BE49-F238E27FC236}">
                <a16:creationId xmlns:a16="http://schemas.microsoft.com/office/drawing/2014/main" id="{2B733380-1DF4-5A70-B8D6-D5687C3397DB}"/>
              </a:ext>
            </a:extLst>
          </p:cNvPr>
          <p:cNvSpPr/>
          <p:nvPr/>
        </p:nvSpPr>
        <p:spPr>
          <a:xfrm>
            <a:off x="2322000" y="5120790"/>
            <a:ext cx="234000" cy="262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2" name="Egyenes összekötő nyíllal 11">
            <a:extLst>
              <a:ext uri="{FF2B5EF4-FFF2-40B4-BE49-F238E27FC236}">
                <a16:creationId xmlns:a16="http://schemas.microsoft.com/office/drawing/2014/main" id="{07EC25C8-5FE3-9EFB-2098-F6DE99254771}"/>
              </a:ext>
            </a:extLst>
          </p:cNvPr>
          <p:cNvCxnSpPr>
            <a:cxnSpLocks/>
          </p:cNvCxnSpPr>
          <p:nvPr/>
        </p:nvCxnSpPr>
        <p:spPr>
          <a:xfrm>
            <a:off x="2435611" y="5271135"/>
            <a:ext cx="0" cy="1080000"/>
          </a:xfrm>
          <a:prstGeom prst="straightConnector1">
            <a:avLst/>
          </a:prstGeom>
          <a:ln w="1016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zövegdoboz 12">
                <a:extLst>
                  <a:ext uri="{FF2B5EF4-FFF2-40B4-BE49-F238E27FC236}">
                    <a16:creationId xmlns:a16="http://schemas.microsoft.com/office/drawing/2014/main" id="{08332A36-25C5-100D-8532-617BD2B9DBD1}"/>
                  </a:ext>
                </a:extLst>
              </p:cNvPr>
              <p:cNvSpPr txBox="1"/>
              <p:nvPr/>
            </p:nvSpPr>
            <p:spPr>
              <a:xfrm>
                <a:off x="241648" y="5383530"/>
                <a:ext cx="219227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8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280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neh</m:t>
                          </m:r>
                        </m:sub>
                      </m:sSub>
                      <m:r>
                        <a:rPr lang="hu-HU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r>
                        <a:rPr lang="hu-HU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𝑚</m:t>
                      </m:r>
                      <m:r>
                        <a:rPr lang="hu-HU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⋅</m:t>
                      </m:r>
                      <m:r>
                        <a:rPr lang="hu-HU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hu-HU" sz="28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3" name="Szövegdoboz 12">
                <a:extLst>
                  <a:ext uri="{FF2B5EF4-FFF2-40B4-BE49-F238E27FC236}">
                    <a16:creationId xmlns:a16="http://schemas.microsoft.com/office/drawing/2014/main" id="{08332A36-25C5-100D-8532-617BD2B9DB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648" y="5383530"/>
                <a:ext cx="219227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zövegdoboz 13">
                <a:extLst>
                  <a:ext uri="{FF2B5EF4-FFF2-40B4-BE49-F238E27FC236}">
                    <a16:creationId xmlns:a16="http://schemas.microsoft.com/office/drawing/2014/main" id="{659DC2C6-73A2-C5F1-B914-F192BD0D4974}"/>
                  </a:ext>
                </a:extLst>
              </p:cNvPr>
              <p:cNvSpPr txBox="1"/>
              <p:nvPr/>
            </p:nvSpPr>
            <p:spPr>
              <a:xfrm>
                <a:off x="2556000" y="4090927"/>
                <a:ext cx="60264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2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t</m:t>
                          </m:r>
                        </m:sub>
                      </m:sSub>
                    </m:oMath>
                  </m:oMathPara>
                </a14:m>
                <a:endParaRPr lang="hu-HU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Szövegdoboz 13">
                <a:extLst>
                  <a:ext uri="{FF2B5EF4-FFF2-40B4-BE49-F238E27FC236}">
                    <a16:creationId xmlns:a16="http://schemas.microsoft.com/office/drawing/2014/main" id="{659DC2C6-73A2-C5F1-B914-F192BD0D4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6000" y="4090927"/>
                <a:ext cx="602648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zövegdoboz 14">
                <a:extLst>
                  <a:ext uri="{FF2B5EF4-FFF2-40B4-BE49-F238E27FC236}">
                    <a16:creationId xmlns:a16="http://schemas.microsoft.com/office/drawing/2014/main" id="{A05E3494-E287-093C-997C-D10ADF8B17F5}"/>
                  </a:ext>
                </a:extLst>
              </p:cNvPr>
              <p:cNvSpPr txBox="1"/>
              <p:nvPr/>
            </p:nvSpPr>
            <p:spPr>
              <a:xfrm>
                <a:off x="4792324" y="1264023"/>
                <a:ext cx="1442233" cy="575908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𝑚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⋅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𝑎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hu-HU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Szövegdoboz 14">
                <a:extLst>
                  <a:ext uri="{FF2B5EF4-FFF2-40B4-BE49-F238E27FC236}">
                    <a16:creationId xmlns:a16="http://schemas.microsoft.com/office/drawing/2014/main" id="{A05E3494-E287-093C-997C-D10ADF8B1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324" y="1264023"/>
                <a:ext cx="1442233" cy="5759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zövegdoboz 16">
            <a:extLst>
              <a:ext uri="{FF2B5EF4-FFF2-40B4-BE49-F238E27FC236}">
                <a16:creationId xmlns:a16="http://schemas.microsoft.com/office/drawing/2014/main" id="{C5F13C2F-3D3B-1E49-B949-91B5F770195A}"/>
              </a:ext>
            </a:extLst>
          </p:cNvPr>
          <p:cNvSpPr txBox="1"/>
          <p:nvPr/>
        </p:nvSpPr>
        <p:spPr>
          <a:xfrm>
            <a:off x="2559810" y="4944903"/>
            <a:ext cx="602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zövegdoboz 17">
                <a:extLst>
                  <a:ext uri="{FF2B5EF4-FFF2-40B4-BE49-F238E27FC236}">
                    <a16:creationId xmlns:a16="http://schemas.microsoft.com/office/drawing/2014/main" id="{BFF74A2F-CB6D-F7AD-AC95-12A0FBA8B701}"/>
                  </a:ext>
                </a:extLst>
              </p:cNvPr>
              <p:cNvSpPr txBox="1"/>
              <p:nvPr/>
            </p:nvSpPr>
            <p:spPr>
              <a:xfrm>
                <a:off x="4792324" y="1915293"/>
                <a:ext cx="7399688" cy="575908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𝑚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⋅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𝑔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+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𝑚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⋅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hu-HU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Szövegdoboz 17">
                <a:extLst>
                  <a:ext uri="{FF2B5EF4-FFF2-40B4-BE49-F238E27FC236}">
                    <a16:creationId xmlns:a16="http://schemas.microsoft.com/office/drawing/2014/main" id="{BFF74A2F-CB6D-F7AD-AC95-12A0FBA8B7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324" y="1915293"/>
                <a:ext cx="7399688" cy="5759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Szövegdoboz 18">
                <a:extLst>
                  <a:ext uri="{FF2B5EF4-FFF2-40B4-BE49-F238E27FC236}">
                    <a16:creationId xmlns:a16="http://schemas.microsoft.com/office/drawing/2014/main" id="{083A9781-E161-A0DF-9B3A-7E7D190D2DE0}"/>
                  </a:ext>
                </a:extLst>
              </p:cNvPr>
              <p:cNvSpPr txBox="1"/>
              <p:nvPr/>
            </p:nvSpPr>
            <p:spPr>
              <a:xfrm>
                <a:off x="5661990" y="1264590"/>
                <a:ext cx="212057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=</m:t>
                          </m:r>
                          <m: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− 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𝑚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⋅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hu-HU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Szövegdoboz 18">
                <a:extLst>
                  <a:ext uri="{FF2B5EF4-FFF2-40B4-BE49-F238E27FC236}">
                    <a16:creationId xmlns:a16="http://schemas.microsoft.com/office/drawing/2014/main" id="{083A9781-E161-A0DF-9B3A-7E7D190D2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1990" y="1264590"/>
                <a:ext cx="2120570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Szövegdoboz 19">
                <a:extLst>
                  <a:ext uri="{FF2B5EF4-FFF2-40B4-BE49-F238E27FC236}">
                    <a16:creationId xmlns:a16="http://schemas.microsoft.com/office/drawing/2014/main" id="{5622865F-7529-4AFD-8A51-591B8699550B}"/>
                  </a:ext>
                </a:extLst>
              </p:cNvPr>
              <p:cNvSpPr txBox="1"/>
              <p:nvPr/>
            </p:nvSpPr>
            <p:spPr>
              <a:xfrm>
                <a:off x="4796948" y="2618684"/>
                <a:ext cx="7399688" cy="575908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𝑚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⋅(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𝑔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+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𝑎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u-HU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Szövegdoboz 19">
                <a:extLst>
                  <a:ext uri="{FF2B5EF4-FFF2-40B4-BE49-F238E27FC236}">
                    <a16:creationId xmlns:a16="http://schemas.microsoft.com/office/drawing/2014/main" id="{5622865F-7529-4AFD-8A51-591B869955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948" y="2618684"/>
                <a:ext cx="7399688" cy="5759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Szövegdoboz 20">
                <a:extLst>
                  <a:ext uri="{FF2B5EF4-FFF2-40B4-BE49-F238E27FC236}">
                    <a16:creationId xmlns:a16="http://schemas.microsoft.com/office/drawing/2014/main" id="{62B7DA6E-F8B8-0166-9CF4-79E3CD5BC40E}"/>
                  </a:ext>
                </a:extLst>
              </p:cNvPr>
              <p:cNvSpPr txBox="1"/>
              <p:nvPr/>
            </p:nvSpPr>
            <p:spPr>
              <a:xfrm>
                <a:off x="4792324" y="3322074"/>
                <a:ext cx="7399688" cy="575908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u-HU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𝐺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𝑚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⋅(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𝑔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+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𝑎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u-HU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Szövegdoboz 20">
                <a:extLst>
                  <a:ext uri="{FF2B5EF4-FFF2-40B4-BE49-F238E27FC236}">
                    <a16:creationId xmlns:a16="http://schemas.microsoft.com/office/drawing/2014/main" id="{62B7DA6E-F8B8-0166-9CF4-79E3CD5BC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324" y="3322074"/>
                <a:ext cx="7399688" cy="5759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106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églalap 15">
            <a:extLst>
              <a:ext uri="{FF2B5EF4-FFF2-40B4-BE49-F238E27FC236}">
                <a16:creationId xmlns:a16="http://schemas.microsoft.com/office/drawing/2014/main" id="{D6D656BB-CD69-5F5B-6787-47626C50FB2F}"/>
              </a:ext>
            </a:extLst>
          </p:cNvPr>
          <p:cNvSpPr/>
          <p:nvPr/>
        </p:nvSpPr>
        <p:spPr>
          <a:xfrm>
            <a:off x="263180" y="1272209"/>
            <a:ext cx="3760441" cy="5219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7BE76EC-3D48-4BE5-5137-37CAD155CDA3}"/>
              </a:ext>
            </a:extLst>
          </p:cNvPr>
          <p:cNvSpPr txBox="1">
            <a:spLocks/>
          </p:cNvSpPr>
          <p:nvPr/>
        </p:nvSpPr>
        <p:spPr>
          <a:xfrm>
            <a:off x="0" y="230400"/>
            <a:ext cx="12192000" cy="5759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400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Súly lefelé történő gyorsuláskor (</a:t>
            </a:r>
            <a:r>
              <a:rPr lang="hu-HU" sz="4400" i="1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hu-HU" sz="4400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&lt; </a:t>
            </a:r>
            <a:r>
              <a:rPr lang="hu-HU" sz="4400" i="1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hu-HU" sz="4400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cxnSp>
        <p:nvCxnSpPr>
          <p:cNvPr id="7" name="Egyenes összekötő nyíllal 6">
            <a:extLst>
              <a:ext uri="{FF2B5EF4-FFF2-40B4-BE49-F238E27FC236}">
                <a16:creationId xmlns:a16="http://schemas.microsoft.com/office/drawing/2014/main" id="{CCE9659F-5E27-8BE4-B873-18F46DE466E4}"/>
              </a:ext>
            </a:extLst>
          </p:cNvPr>
          <p:cNvCxnSpPr>
            <a:cxnSpLocks/>
          </p:cNvCxnSpPr>
          <p:nvPr/>
        </p:nvCxnSpPr>
        <p:spPr>
          <a:xfrm>
            <a:off x="3200400" y="1335839"/>
            <a:ext cx="0" cy="720000"/>
          </a:xfrm>
          <a:prstGeom prst="straightConnector1">
            <a:avLst/>
          </a:prstGeom>
          <a:ln w="889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>
            <a:extLst>
              <a:ext uri="{FF2B5EF4-FFF2-40B4-BE49-F238E27FC236}">
                <a16:creationId xmlns:a16="http://schemas.microsoft.com/office/drawing/2014/main" id="{7B57984F-7003-913A-424F-D007C3E00EAD}"/>
              </a:ext>
            </a:extLst>
          </p:cNvPr>
          <p:cNvSpPr txBox="1"/>
          <p:nvPr/>
        </p:nvSpPr>
        <p:spPr>
          <a:xfrm>
            <a:off x="3290400" y="1324138"/>
            <a:ext cx="518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hu-HU" sz="2800" i="1" dirty="0">
              <a:solidFill>
                <a:srgbClr val="0000FF"/>
              </a:solidFill>
            </a:endParaRPr>
          </a:p>
        </p:txBody>
      </p:sp>
      <p:cxnSp>
        <p:nvCxnSpPr>
          <p:cNvPr id="3" name="Egyenes összekötő nyíllal 2">
            <a:extLst>
              <a:ext uri="{FF2B5EF4-FFF2-40B4-BE49-F238E27FC236}">
                <a16:creationId xmlns:a16="http://schemas.microsoft.com/office/drawing/2014/main" id="{EE20575A-7322-F875-3AA9-6612F61ECA44}"/>
              </a:ext>
            </a:extLst>
          </p:cNvPr>
          <p:cNvCxnSpPr>
            <a:cxnSpLocks/>
          </p:cNvCxnSpPr>
          <p:nvPr/>
        </p:nvCxnSpPr>
        <p:spPr>
          <a:xfrm flipV="1">
            <a:off x="2433922" y="4399340"/>
            <a:ext cx="0" cy="720000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églalap 10">
            <a:extLst>
              <a:ext uri="{FF2B5EF4-FFF2-40B4-BE49-F238E27FC236}">
                <a16:creationId xmlns:a16="http://schemas.microsoft.com/office/drawing/2014/main" id="{2B733380-1DF4-5A70-B8D6-D5687C3397DB}"/>
              </a:ext>
            </a:extLst>
          </p:cNvPr>
          <p:cNvSpPr/>
          <p:nvPr/>
        </p:nvSpPr>
        <p:spPr>
          <a:xfrm>
            <a:off x="2322000" y="5120790"/>
            <a:ext cx="234000" cy="262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2" name="Egyenes összekötő nyíllal 11">
            <a:extLst>
              <a:ext uri="{FF2B5EF4-FFF2-40B4-BE49-F238E27FC236}">
                <a16:creationId xmlns:a16="http://schemas.microsoft.com/office/drawing/2014/main" id="{07EC25C8-5FE3-9EFB-2098-F6DE99254771}"/>
              </a:ext>
            </a:extLst>
          </p:cNvPr>
          <p:cNvCxnSpPr>
            <a:cxnSpLocks/>
          </p:cNvCxnSpPr>
          <p:nvPr/>
        </p:nvCxnSpPr>
        <p:spPr>
          <a:xfrm>
            <a:off x="2435611" y="5271135"/>
            <a:ext cx="0" cy="1080000"/>
          </a:xfrm>
          <a:prstGeom prst="straightConnector1">
            <a:avLst/>
          </a:prstGeom>
          <a:ln w="1016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zövegdoboz 12">
                <a:extLst>
                  <a:ext uri="{FF2B5EF4-FFF2-40B4-BE49-F238E27FC236}">
                    <a16:creationId xmlns:a16="http://schemas.microsoft.com/office/drawing/2014/main" id="{08332A36-25C5-100D-8532-617BD2B9DBD1}"/>
                  </a:ext>
                </a:extLst>
              </p:cNvPr>
              <p:cNvSpPr txBox="1"/>
              <p:nvPr/>
            </p:nvSpPr>
            <p:spPr>
              <a:xfrm>
                <a:off x="241648" y="5383530"/>
                <a:ext cx="219227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8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280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neh</m:t>
                          </m:r>
                        </m:sub>
                      </m:sSub>
                      <m:r>
                        <a:rPr lang="hu-HU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r>
                        <a:rPr lang="hu-HU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𝑚</m:t>
                      </m:r>
                      <m:r>
                        <a:rPr lang="hu-HU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⋅</m:t>
                      </m:r>
                      <m:r>
                        <a:rPr lang="hu-HU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hu-HU" sz="28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3" name="Szövegdoboz 12">
                <a:extLst>
                  <a:ext uri="{FF2B5EF4-FFF2-40B4-BE49-F238E27FC236}">
                    <a16:creationId xmlns:a16="http://schemas.microsoft.com/office/drawing/2014/main" id="{08332A36-25C5-100D-8532-617BD2B9DB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648" y="5383530"/>
                <a:ext cx="2192274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zövegdoboz 13">
                <a:extLst>
                  <a:ext uri="{FF2B5EF4-FFF2-40B4-BE49-F238E27FC236}">
                    <a16:creationId xmlns:a16="http://schemas.microsoft.com/office/drawing/2014/main" id="{659DC2C6-73A2-C5F1-B914-F192BD0D4974}"/>
                  </a:ext>
                </a:extLst>
              </p:cNvPr>
              <p:cNvSpPr txBox="1"/>
              <p:nvPr/>
            </p:nvSpPr>
            <p:spPr>
              <a:xfrm>
                <a:off x="2556000" y="4579200"/>
                <a:ext cx="60264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2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t</m:t>
                          </m:r>
                        </m:sub>
                      </m:sSub>
                    </m:oMath>
                  </m:oMathPara>
                </a14:m>
                <a:endParaRPr lang="hu-HU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Szövegdoboz 13">
                <a:extLst>
                  <a:ext uri="{FF2B5EF4-FFF2-40B4-BE49-F238E27FC236}">
                    <a16:creationId xmlns:a16="http://schemas.microsoft.com/office/drawing/2014/main" id="{659DC2C6-73A2-C5F1-B914-F192BD0D4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6000" y="4579200"/>
                <a:ext cx="602648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zövegdoboz 16">
            <a:extLst>
              <a:ext uri="{FF2B5EF4-FFF2-40B4-BE49-F238E27FC236}">
                <a16:creationId xmlns:a16="http://schemas.microsoft.com/office/drawing/2014/main" id="{C5F13C2F-3D3B-1E49-B949-91B5F770195A}"/>
              </a:ext>
            </a:extLst>
          </p:cNvPr>
          <p:cNvSpPr txBox="1"/>
          <p:nvPr/>
        </p:nvSpPr>
        <p:spPr>
          <a:xfrm>
            <a:off x="2559810" y="4944903"/>
            <a:ext cx="602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zövegdoboz 17">
                <a:extLst>
                  <a:ext uri="{FF2B5EF4-FFF2-40B4-BE49-F238E27FC236}">
                    <a16:creationId xmlns:a16="http://schemas.microsoft.com/office/drawing/2014/main" id="{BFF74A2F-CB6D-F7AD-AC95-12A0FBA8B701}"/>
                  </a:ext>
                </a:extLst>
              </p:cNvPr>
              <p:cNvSpPr txBox="1"/>
              <p:nvPr/>
            </p:nvSpPr>
            <p:spPr>
              <a:xfrm>
                <a:off x="4791600" y="1915293"/>
                <a:ext cx="7399688" cy="575908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𝑚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⋅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𝑔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−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𝑚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⋅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hu-HU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Szövegdoboz 17">
                <a:extLst>
                  <a:ext uri="{FF2B5EF4-FFF2-40B4-BE49-F238E27FC236}">
                    <a16:creationId xmlns:a16="http://schemas.microsoft.com/office/drawing/2014/main" id="{BFF74A2F-CB6D-F7AD-AC95-12A0FBA8B7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600" y="1915293"/>
                <a:ext cx="7399688" cy="5759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Szövegdoboz 18">
                <a:extLst>
                  <a:ext uri="{FF2B5EF4-FFF2-40B4-BE49-F238E27FC236}">
                    <a16:creationId xmlns:a16="http://schemas.microsoft.com/office/drawing/2014/main" id="{083A9781-E161-A0DF-9B3A-7E7D190D2DE0}"/>
                  </a:ext>
                </a:extLst>
              </p:cNvPr>
              <p:cNvSpPr txBox="1"/>
              <p:nvPr/>
            </p:nvSpPr>
            <p:spPr>
              <a:xfrm>
                <a:off x="4791600" y="1264590"/>
                <a:ext cx="739967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𝑚</m:t>
                          </m:r>
                          <m: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⋅</m:t>
                          </m:r>
                          <m: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𝑎</m:t>
                          </m:r>
                          <m: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=</m:t>
                          </m:r>
                          <m: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𝑚</m:t>
                          </m:r>
                          <m: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⋅</m:t>
                          </m:r>
                          <m: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𝑔</m:t>
                          </m:r>
                          <m: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−</m:t>
                          </m:r>
                          <m: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t</m:t>
                          </m:r>
                        </m:sub>
                      </m:sSub>
                    </m:oMath>
                  </m:oMathPara>
                </a14:m>
                <a:endParaRPr lang="hu-HU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Szövegdoboz 18">
                <a:extLst>
                  <a:ext uri="{FF2B5EF4-FFF2-40B4-BE49-F238E27FC236}">
                    <a16:creationId xmlns:a16="http://schemas.microsoft.com/office/drawing/2014/main" id="{083A9781-E161-A0DF-9B3A-7E7D190D2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600" y="1264590"/>
                <a:ext cx="7399676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Szövegdoboz 19">
                <a:extLst>
                  <a:ext uri="{FF2B5EF4-FFF2-40B4-BE49-F238E27FC236}">
                    <a16:creationId xmlns:a16="http://schemas.microsoft.com/office/drawing/2014/main" id="{5622865F-7529-4AFD-8A51-591B8699550B}"/>
                  </a:ext>
                </a:extLst>
              </p:cNvPr>
              <p:cNvSpPr txBox="1"/>
              <p:nvPr/>
            </p:nvSpPr>
            <p:spPr>
              <a:xfrm>
                <a:off x="4791600" y="2618684"/>
                <a:ext cx="7399688" cy="575908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𝑚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⋅(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𝑔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−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𝑎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u-HU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Szövegdoboz 19">
                <a:extLst>
                  <a:ext uri="{FF2B5EF4-FFF2-40B4-BE49-F238E27FC236}">
                    <a16:creationId xmlns:a16="http://schemas.microsoft.com/office/drawing/2014/main" id="{5622865F-7529-4AFD-8A51-591B869955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600" y="2618684"/>
                <a:ext cx="7399688" cy="5759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Szövegdoboz 20">
                <a:extLst>
                  <a:ext uri="{FF2B5EF4-FFF2-40B4-BE49-F238E27FC236}">
                    <a16:creationId xmlns:a16="http://schemas.microsoft.com/office/drawing/2014/main" id="{62B7DA6E-F8B8-0166-9CF4-79E3CD5BC40E}"/>
                  </a:ext>
                </a:extLst>
              </p:cNvPr>
              <p:cNvSpPr txBox="1"/>
              <p:nvPr/>
            </p:nvSpPr>
            <p:spPr>
              <a:xfrm>
                <a:off x="4791600" y="3322074"/>
                <a:ext cx="7399688" cy="575908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u-HU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𝐺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𝑚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⋅(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𝑔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−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𝑎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u-HU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Szövegdoboz 20">
                <a:extLst>
                  <a:ext uri="{FF2B5EF4-FFF2-40B4-BE49-F238E27FC236}">
                    <a16:creationId xmlns:a16="http://schemas.microsoft.com/office/drawing/2014/main" id="{62B7DA6E-F8B8-0166-9CF4-79E3CD5BC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600" y="3322074"/>
                <a:ext cx="7399688" cy="57590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494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églalap 15">
            <a:extLst>
              <a:ext uri="{FF2B5EF4-FFF2-40B4-BE49-F238E27FC236}">
                <a16:creationId xmlns:a16="http://schemas.microsoft.com/office/drawing/2014/main" id="{D6D656BB-CD69-5F5B-6787-47626C50FB2F}"/>
              </a:ext>
            </a:extLst>
          </p:cNvPr>
          <p:cNvSpPr/>
          <p:nvPr/>
        </p:nvSpPr>
        <p:spPr>
          <a:xfrm>
            <a:off x="263180" y="1272209"/>
            <a:ext cx="3760441" cy="5219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4" name="Egyenes összekötő nyíllal 3">
            <a:extLst>
              <a:ext uri="{FF2B5EF4-FFF2-40B4-BE49-F238E27FC236}">
                <a16:creationId xmlns:a16="http://schemas.microsoft.com/office/drawing/2014/main" id="{9721ECB8-1C76-731C-59B4-38B219D82E20}"/>
              </a:ext>
            </a:extLst>
          </p:cNvPr>
          <p:cNvCxnSpPr>
            <a:cxnSpLocks/>
          </p:cNvCxnSpPr>
          <p:nvPr/>
        </p:nvCxnSpPr>
        <p:spPr>
          <a:xfrm>
            <a:off x="3200400" y="1333934"/>
            <a:ext cx="0" cy="2160000"/>
          </a:xfrm>
          <a:prstGeom prst="straightConnector1">
            <a:avLst/>
          </a:prstGeom>
          <a:ln w="889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ím 1">
            <a:extLst>
              <a:ext uri="{FF2B5EF4-FFF2-40B4-BE49-F238E27FC236}">
                <a16:creationId xmlns:a16="http://schemas.microsoft.com/office/drawing/2014/main" id="{37BE76EC-3D48-4BE5-5137-37CAD155CDA3}"/>
              </a:ext>
            </a:extLst>
          </p:cNvPr>
          <p:cNvSpPr txBox="1">
            <a:spLocks/>
          </p:cNvSpPr>
          <p:nvPr/>
        </p:nvSpPr>
        <p:spPr>
          <a:xfrm>
            <a:off x="0" y="230400"/>
            <a:ext cx="12192000" cy="5759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400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Súly szabadeséskor (</a:t>
            </a:r>
            <a:r>
              <a:rPr lang="hu-HU" sz="4400" i="1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hu-HU" sz="4400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hu-HU" sz="4400" i="1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hu-HU" sz="4400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7B57984F-7003-913A-424F-D007C3E00EAD}"/>
              </a:ext>
            </a:extLst>
          </p:cNvPr>
          <p:cNvSpPr txBox="1"/>
          <p:nvPr/>
        </p:nvSpPr>
        <p:spPr>
          <a:xfrm>
            <a:off x="3290400" y="1963333"/>
            <a:ext cx="518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endParaRPr lang="hu-HU" sz="2800" i="1" dirty="0">
              <a:solidFill>
                <a:srgbClr val="0000FF"/>
              </a:solidFill>
            </a:endParaRP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2B733380-1DF4-5A70-B8D6-D5687C3397DB}"/>
              </a:ext>
            </a:extLst>
          </p:cNvPr>
          <p:cNvSpPr/>
          <p:nvPr/>
        </p:nvSpPr>
        <p:spPr>
          <a:xfrm>
            <a:off x="2322000" y="5120790"/>
            <a:ext cx="234000" cy="262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2" name="Egyenes összekötő nyíllal 11">
            <a:extLst>
              <a:ext uri="{FF2B5EF4-FFF2-40B4-BE49-F238E27FC236}">
                <a16:creationId xmlns:a16="http://schemas.microsoft.com/office/drawing/2014/main" id="{07EC25C8-5FE3-9EFB-2098-F6DE99254771}"/>
              </a:ext>
            </a:extLst>
          </p:cNvPr>
          <p:cNvCxnSpPr>
            <a:cxnSpLocks/>
          </p:cNvCxnSpPr>
          <p:nvPr/>
        </p:nvCxnSpPr>
        <p:spPr>
          <a:xfrm>
            <a:off x="2435611" y="5271135"/>
            <a:ext cx="0" cy="1080000"/>
          </a:xfrm>
          <a:prstGeom prst="straightConnector1">
            <a:avLst/>
          </a:prstGeom>
          <a:ln w="1016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zövegdoboz 12">
                <a:extLst>
                  <a:ext uri="{FF2B5EF4-FFF2-40B4-BE49-F238E27FC236}">
                    <a16:creationId xmlns:a16="http://schemas.microsoft.com/office/drawing/2014/main" id="{08332A36-25C5-100D-8532-617BD2B9DBD1}"/>
                  </a:ext>
                </a:extLst>
              </p:cNvPr>
              <p:cNvSpPr txBox="1"/>
              <p:nvPr/>
            </p:nvSpPr>
            <p:spPr>
              <a:xfrm>
                <a:off x="241648" y="5383530"/>
                <a:ext cx="219227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8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280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neh</m:t>
                          </m:r>
                        </m:sub>
                      </m:sSub>
                      <m:r>
                        <a:rPr lang="hu-HU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r>
                        <a:rPr lang="hu-HU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𝑚</m:t>
                      </m:r>
                      <m:r>
                        <a:rPr lang="hu-HU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⋅</m:t>
                      </m:r>
                      <m:r>
                        <a:rPr lang="hu-HU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hu-HU" sz="28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3" name="Szövegdoboz 12">
                <a:extLst>
                  <a:ext uri="{FF2B5EF4-FFF2-40B4-BE49-F238E27FC236}">
                    <a16:creationId xmlns:a16="http://schemas.microsoft.com/office/drawing/2014/main" id="{08332A36-25C5-100D-8532-617BD2B9DB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648" y="5383530"/>
                <a:ext cx="219227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zövegdoboz 16">
            <a:extLst>
              <a:ext uri="{FF2B5EF4-FFF2-40B4-BE49-F238E27FC236}">
                <a16:creationId xmlns:a16="http://schemas.microsoft.com/office/drawing/2014/main" id="{C5F13C2F-3D3B-1E49-B949-91B5F770195A}"/>
              </a:ext>
            </a:extLst>
          </p:cNvPr>
          <p:cNvSpPr txBox="1"/>
          <p:nvPr/>
        </p:nvSpPr>
        <p:spPr>
          <a:xfrm>
            <a:off x="2559810" y="4944903"/>
            <a:ext cx="602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083A9781-E161-A0DF-9B3A-7E7D190D2DE0}"/>
              </a:ext>
            </a:extLst>
          </p:cNvPr>
          <p:cNvSpPr txBox="1"/>
          <p:nvPr/>
        </p:nvSpPr>
        <p:spPr>
          <a:xfrm>
            <a:off x="4792324" y="1264590"/>
            <a:ext cx="73996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A szabadon eső testre csak a nehézségi erő hat,</a:t>
            </a:r>
          </a:p>
          <a:p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a test </a:t>
            </a:r>
            <a:r>
              <a:rPr lang="hu-HU" sz="2800" i="1" dirty="0">
                <a:latin typeface="Cambria" panose="02040503050406030204" pitchFamily="18" charset="0"/>
                <a:ea typeface="Cambria" panose="02040503050406030204" pitchFamily="18" charset="0"/>
              </a:rPr>
              <a:t>függőlegesen gyorsul lefelé</a:t>
            </a: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zövegdoboz 9">
                <a:extLst>
                  <a:ext uri="{FF2B5EF4-FFF2-40B4-BE49-F238E27FC236}">
                    <a16:creationId xmlns:a16="http://schemas.microsoft.com/office/drawing/2014/main" id="{CFEA04F5-7915-6489-E9A7-FFC775F40C2A}"/>
                  </a:ext>
                </a:extLst>
              </p:cNvPr>
              <p:cNvSpPr txBox="1"/>
              <p:nvPr/>
            </p:nvSpPr>
            <p:spPr>
              <a:xfrm>
                <a:off x="9706102" y="4407164"/>
                <a:ext cx="1843700" cy="575908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hu-HU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Szövegdoboz 9">
                <a:extLst>
                  <a:ext uri="{FF2B5EF4-FFF2-40B4-BE49-F238E27FC236}">
                    <a16:creationId xmlns:a16="http://schemas.microsoft.com/office/drawing/2014/main" id="{CFEA04F5-7915-6489-E9A7-FFC775F40C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6102" y="4407164"/>
                <a:ext cx="1843700" cy="5759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Szövegdoboz 31">
            <a:extLst>
              <a:ext uri="{FF2B5EF4-FFF2-40B4-BE49-F238E27FC236}">
                <a16:creationId xmlns:a16="http://schemas.microsoft.com/office/drawing/2014/main" id="{63645ECE-3EB6-309F-5218-62D6BA3A88FC}"/>
              </a:ext>
            </a:extLst>
          </p:cNvPr>
          <p:cNvSpPr txBox="1"/>
          <p:nvPr/>
        </p:nvSpPr>
        <p:spPr>
          <a:xfrm>
            <a:off x="4791600" y="5128439"/>
            <a:ext cx="739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A szabadon eső test </a:t>
            </a:r>
            <a:r>
              <a:rPr lang="hu-HU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súlytalan</a:t>
            </a: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Szövegdoboz 32">
                <a:extLst>
                  <a:ext uri="{FF2B5EF4-FFF2-40B4-BE49-F238E27FC236}">
                    <a16:creationId xmlns:a16="http://schemas.microsoft.com/office/drawing/2014/main" id="{37076905-5661-5765-05ED-ADD6B7D1D511}"/>
                  </a:ext>
                </a:extLst>
              </p:cNvPr>
              <p:cNvSpPr txBox="1"/>
              <p:nvPr/>
            </p:nvSpPr>
            <p:spPr>
              <a:xfrm>
                <a:off x="4791600" y="3001765"/>
                <a:ext cx="7399688" cy="575908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u-HU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𝐺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r>
                        <a:rPr lang="hu-HU" sz="2800" i="1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𝑚</m:t>
                      </m:r>
                      <m:r>
                        <a:rPr lang="hu-HU" sz="2800" i="1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⋅(</m:t>
                      </m:r>
                      <m:r>
                        <a:rPr lang="hu-HU" sz="2800" i="1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𝑔</m:t>
                      </m:r>
                      <m:r>
                        <a:rPr lang="hu-HU" sz="2800" i="1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−</m:t>
                      </m:r>
                      <m:r>
                        <a:rPr lang="hu-HU" sz="28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𝑔</m:t>
                      </m:r>
                      <m:r>
                        <a:rPr lang="hu-HU" sz="2800" i="1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u-HU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Szövegdoboz 32">
                <a:extLst>
                  <a:ext uri="{FF2B5EF4-FFF2-40B4-BE49-F238E27FC236}">
                    <a16:creationId xmlns:a16="http://schemas.microsoft.com/office/drawing/2014/main" id="{37076905-5661-5765-05ED-ADD6B7D1D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600" y="3001765"/>
                <a:ext cx="7399688" cy="5759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Szövegdoboz 33">
                <a:extLst>
                  <a:ext uri="{FF2B5EF4-FFF2-40B4-BE49-F238E27FC236}">
                    <a16:creationId xmlns:a16="http://schemas.microsoft.com/office/drawing/2014/main" id="{A3E9B830-D8A2-BACB-4B26-FE18E9E6EC91}"/>
                  </a:ext>
                </a:extLst>
              </p:cNvPr>
              <p:cNvSpPr txBox="1"/>
              <p:nvPr/>
            </p:nvSpPr>
            <p:spPr>
              <a:xfrm>
                <a:off x="4791600" y="3705156"/>
                <a:ext cx="7399688" cy="575908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u-HU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𝐺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𝑚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⋅0</m:t>
                      </m:r>
                    </m:oMath>
                  </m:oMathPara>
                </a14:m>
                <a:endParaRPr lang="hu-HU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Szövegdoboz 33">
                <a:extLst>
                  <a:ext uri="{FF2B5EF4-FFF2-40B4-BE49-F238E27FC236}">
                    <a16:creationId xmlns:a16="http://schemas.microsoft.com/office/drawing/2014/main" id="{A3E9B830-D8A2-BACB-4B26-FE18E9E6E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600" y="3705156"/>
                <a:ext cx="7399688" cy="5759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Szövegdoboz 34">
                <a:extLst>
                  <a:ext uri="{FF2B5EF4-FFF2-40B4-BE49-F238E27FC236}">
                    <a16:creationId xmlns:a16="http://schemas.microsoft.com/office/drawing/2014/main" id="{AF3F9231-03F5-2A91-4F22-6106EF6A0C78}"/>
                  </a:ext>
                </a:extLst>
              </p:cNvPr>
              <p:cNvSpPr txBox="1"/>
              <p:nvPr/>
            </p:nvSpPr>
            <p:spPr>
              <a:xfrm>
                <a:off x="4791600" y="4408546"/>
                <a:ext cx="7399688" cy="575908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u-HU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𝐺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hu-HU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Szövegdoboz 34">
                <a:extLst>
                  <a:ext uri="{FF2B5EF4-FFF2-40B4-BE49-F238E27FC236}">
                    <a16:creationId xmlns:a16="http://schemas.microsoft.com/office/drawing/2014/main" id="{AF3F9231-03F5-2A91-4F22-6106EF6A0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600" y="4408546"/>
                <a:ext cx="7399688" cy="57590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zövegdoboz 17">
                <a:extLst>
                  <a:ext uri="{FF2B5EF4-FFF2-40B4-BE49-F238E27FC236}">
                    <a16:creationId xmlns:a16="http://schemas.microsoft.com/office/drawing/2014/main" id="{BFF74A2F-CB6D-F7AD-AC95-12A0FBA8B701}"/>
                  </a:ext>
                </a:extLst>
              </p:cNvPr>
              <p:cNvSpPr txBox="1"/>
              <p:nvPr/>
            </p:nvSpPr>
            <p:spPr>
              <a:xfrm>
                <a:off x="4792324" y="2305914"/>
                <a:ext cx="7399688" cy="575908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u-HU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𝐺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r>
                        <a:rPr lang="hu-HU" sz="2800" i="1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𝑚</m:t>
                      </m:r>
                      <m:r>
                        <a:rPr lang="hu-HU" sz="2800" i="1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⋅(</m:t>
                      </m:r>
                      <m:r>
                        <a:rPr lang="hu-HU" sz="2800" i="1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𝑔</m:t>
                      </m:r>
                      <m:r>
                        <a:rPr lang="hu-HU" sz="2800" i="1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−</m:t>
                      </m:r>
                      <m:r>
                        <a:rPr lang="hu-HU" sz="28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𝑎</m:t>
                      </m:r>
                      <m:r>
                        <a:rPr lang="hu-HU" sz="2800" i="1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u-HU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Szövegdoboz 17">
                <a:extLst>
                  <a:ext uri="{FF2B5EF4-FFF2-40B4-BE49-F238E27FC236}">
                    <a16:creationId xmlns:a16="http://schemas.microsoft.com/office/drawing/2014/main" id="{BFF74A2F-CB6D-F7AD-AC95-12A0FBA8B7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324" y="2305914"/>
                <a:ext cx="7399688" cy="5759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zövegdoboz 14">
                <a:extLst>
                  <a:ext uri="{FF2B5EF4-FFF2-40B4-BE49-F238E27FC236}">
                    <a16:creationId xmlns:a16="http://schemas.microsoft.com/office/drawing/2014/main" id="{8FDF595E-F932-6224-4B6F-28C36904D91B}"/>
                  </a:ext>
                </a:extLst>
              </p:cNvPr>
              <p:cNvSpPr txBox="1"/>
              <p:nvPr/>
            </p:nvSpPr>
            <p:spPr>
              <a:xfrm>
                <a:off x="7328629" y="4389087"/>
                <a:ext cx="64921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3600" i="1" smtClean="0">
                          <a:solidFill>
                            <a:srgbClr val="FFA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hu-HU" sz="3600" dirty="0">
                  <a:solidFill>
                    <a:srgbClr val="FFA000"/>
                  </a:solidFill>
                </a:endParaRPr>
              </a:p>
            </p:txBody>
          </p:sp>
        </mc:Choice>
        <mc:Fallback xmlns="">
          <p:sp>
            <p:nvSpPr>
              <p:cNvPr id="15" name="Szövegdoboz 14">
                <a:extLst>
                  <a:ext uri="{FF2B5EF4-FFF2-40B4-BE49-F238E27FC236}">
                    <a16:creationId xmlns:a16="http://schemas.microsoft.com/office/drawing/2014/main" id="{8FDF595E-F932-6224-4B6F-28C36904D9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8629" y="4389087"/>
                <a:ext cx="649217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705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0" grpId="0"/>
      <p:bldP spid="32" grpId="0"/>
      <p:bldP spid="33" grpId="0"/>
      <p:bldP spid="34" grpId="0"/>
      <p:bldP spid="35" grpId="0"/>
      <p:bldP spid="18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21C028E-67BB-D096-1851-E3537137A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80" y="1272208"/>
            <a:ext cx="4124041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7BE76EC-3D48-4BE5-5137-37CAD155CDA3}"/>
              </a:ext>
            </a:extLst>
          </p:cNvPr>
          <p:cNvSpPr txBox="1">
            <a:spLocks/>
          </p:cNvSpPr>
          <p:nvPr/>
        </p:nvSpPr>
        <p:spPr>
          <a:xfrm>
            <a:off x="0" y="230400"/>
            <a:ext cx="12192000" cy="5759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400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Galilei a súlytalanságról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792B1FF2-5F0F-4CD6-6481-CA30A05A4A51}"/>
              </a:ext>
            </a:extLst>
          </p:cNvPr>
          <p:cNvSpPr txBox="1"/>
          <p:nvPr/>
        </p:nvSpPr>
        <p:spPr>
          <a:xfrm>
            <a:off x="4792324" y="1272208"/>
            <a:ext cx="6945789" cy="522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hu-H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„Érezzük a vállunkon a súlyt, midőn ellenszegülünk annak a mozgásnak, amelyre a bennünket nyomó súly törekszik, ám ha ugyanolyan sebességgel ereszkednénk alá, amellyel a szabadon eső teher a helyét változtatja, akkor ugyan mi módon tudna bennünket nyomni a súly? Nem látja-e, hogy ez ugyanaz, mintha kopjával </a:t>
            </a:r>
            <a:r>
              <a:rPr lang="hu-HU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akarnók</a:t>
            </a:r>
            <a:r>
              <a:rPr lang="hu-H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megsebesíteni azt, aki előttünk szalad, velünk egyenlő vagy annál nagyobb sebességgel? Vonja hát le ebből azt a következtetést, miszerint szabad és természetes esés közben a kis kő nem fejt ki nyomást a nagy kőre, azaz nem növeli annak súlyát, ahogyan ez nyugalmi állapotban megtörténik.”</a:t>
            </a:r>
          </a:p>
          <a:p>
            <a:pPr algn="r">
              <a:spcBef>
                <a:spcPts val="1200"/>
              </a:spcBef>
            </a:pPr>
            <a:r>
              <a:rPr lang="hu-HU" sz="2400" dirty="0">
                <a:solidFill>
                  <a:srgbClr val="0000A0"/>
                </a:solidFill>
                <a:latin typeface="Times New Roman" panose="02020603050405020304" pitchFamily="18" charset="0"/>
              </a:rPr>
              <a:t>Galileo Galilei:</a:t>
            </a:r>
            <a:r>
              <a:rPr lang="hu-HU" sz="2400" i="1" dirty="0">
                <a:solidFill>
                  <a:srgbClr val="0000A0"/>
                </a:solidFill>
                <a:latin typeface="Times New Roman" panose="02020603050405020304" pitchFamily="18" charset="0"/>
              </a:rPr>
              <a:t> Párbeszédek </a:t>
            </a:r>
            <a:r>
              <a:rPr lang="hu-HU" sz="2400" dirty="0">
                <a:solidFill>
                  <a:srgbClr val="0000A0"/>
                </a:solidFill>
                <a:latin typeface="Times New Roman" panose="02020603050405020304" pitchFamily="18" charset="0"/>
              </a:rPr>
              <a:t>(1638)</a:t>
            </a:r>
          </a:p>
          <a:p>
            <a:pPr algn="r"/>
            <a:r>
              <a:rPr lang="hu-HU" sz="2400" dirty="0">
                <a:latin typeface="Times New Roman" panose="02020603050405020304" pitchFamily="18" charset="0"/>
              </a:rPr>
              <a:t>Heinrich László fordítása</a:t>
            </a:r>
            <a:endParaRPr lang="hu-HU" sz="2400" dirty="0"/>
          </a:p>
        </p:txBody>
      </p:sp>
      <p:pic>
        <p:nvPicPr>
          <p:cNvPr id="5" name="Érezzük a vállunkon a súlyt">
            <a:hlinkClick r:id="" action="ppaction://media"/>
            <a:extLst>
              <a:ext uri="{FF2B5EF4-FFF2-40B4-BE49-F238E27FC236}">
                <a16:creationId xmlns:a16="http://schemas.microsoft.com/office/drawing/2014/main" id="{09E03BF2-7298-29F6-7E44-05ECF67FC9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87898" y="61402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0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0DDE8E-CE1F-88DC-FB42-9EA598A86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1046"/>
            <a:ext cx="105156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KÍSÉRLET</a:t>
            </a:r>
            <a:b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Szabadon eső „űrhajós” az ülésben</a:t>
            </a:r>
          </a:p>
        </p:txBody>
      </p:sp>
    </p:spTree>
    <p:extLst>
      <p:ext uri="{BB962C8B-B14F-4D97-AF65-F5344CB8AC3E}">
        <p14:creationId xmlns:p14="http://schemas.microsoft.com/office/powerpoint/2010/main" val="307852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0DDE8E-CE1F-88DC-FB42-9EA598A86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1046"/>
            <a:ext cx="105156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KÍSÉRLET</a:t>
            </a:r>
            <a:b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Kiegyensúlyozatlan mérleg szabadesése</a:t>
            </a:r>
          </a:p>
        </p:txBody>
      </p:sp>
    </p:spTree>
    <p:extLst>
      <p:ext uri="{BB962C8B-B14F-4D97-AF65-F5344CB8AC3E}">
        <p14:creationId xmlns:p14="http://schemas.microsoft.com/office/powerpoint/2010/main" val="3432600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0DDE8E-CE1F-88DC-FB42-9EA598A86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1046"/>
            <a:ext cx="105156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KÍSÉRLET</a:t>
            </a:r>
            <a:b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Súrlódás szabadesés közben</a:t>
            </a:r>
          </a:p>
        </p:txBody>
      </p:sp>
      <p:pic>
        <p:nvPicPr>
          <p:cNvPr id="1026" name="Picture 2" descr="Youtube, Gomb, Ikon, Iratkozz Fel">
            <a:extLst>
              <a:ext uri="{FF2B5EF4-FFF2-40B4-BE49-F238E27FC236}">
                <a16:creationId xmlns:a16="http://schemas.microsoft.com/office/drawing/2014/main" id="{7A8FFB5C-CA25-8F56-7919-6FDBFAE5B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312" y="4916893"/>
            <a:ext cx="1995377" cy="11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447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édiaelem 1" title="Turning &quot;off&quot; friction by removing the normal force during a free fall">
            <a:hlinkClick r:id="" action="ppaction://media"/>
            <a:extLst>
              <a:ext uri="{FF2B5EF4-FFF2-40B4-BE49-F238E27FC236}">
                <a16:creationId xmlns:a16="http://schemas.microsoft.com/office/drawing/2014/main" id="{9262E509-E3CD-1927-C44D-DF578E51B0C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158615" y="0"/>
            <a:ext cx="38747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6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0DDE8E-CE1F-88DC-FB42-9EA598A86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1046"/>
            <a:ext cx="105156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KÍSÉRLET</a:t>
            </a:r>
            <a:b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Papírlap kihúzása könyvek alól</a:t>
            </a:r>
          </a:p>
        </p:txBody>
      </p:sp>
    </p:spTree>
    <p:extLst>
      <p:ext uri="{BB962C8B-B14F-4D97-AF65-F5344CB8AC3E}">
        <p14:creationId xmlns:p14="http://schemas.microsoft.com/office/powerpoint/2010/main" val="2812843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0DDE8E-CE1F-88DC-FB42-9EA598A86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1046"/>
            <a:ext cx="105156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KÍSÉRLET</a:t>
            </a:r>
            <a:b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Hidrosztatikai nyomás szabadeséskor</a:t>
            </a:r>
          </a:p>
        </p:txBody>
      </p:sp>
      <p:pic>
        <p:nvPicPr>
          <p:cNvPr id="3" name="Picture 2" descr="Youtube, Gomb, Ikon, Iratkozz Fel">
            <a:extLst>
              <a:ext uri="{FF2B5EF4-FFF2-40B4-BE49-F238E27FC236}">
                <a16:creationId xmlns:a16="http://schemas.microsoft.com/office/drawing/2014/main" id="{69B64189-1EFE-C331-27A8-90AD3374E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312" y="4916893"/>
            <a:ext cx="1995377" cy="11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231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3BE8AA-B5B7-1B0B-6710-7A6420CC6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52" y="1236609"/>
            <a:ext cx="6960000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1C995A02-BAB0-E2A7-0D5B-1B76C9763CCB}"/>
              </a:ext>
            </a:extLst>
          </p:cNvPr>
          <p:cNvSpPr txBox="1">
            <a:spLocks/>
          </p:cNvSpPr>
          <p:nvPr/>
        </p:nvSpPr>
        <p:spPr>
          <a:xfrm>
            <a:off x="0" y="230400"/>
            <a:ext cx="12192000" cy="5759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Nehézségi erő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A747788-626A-BEFB-0973-11B08A99D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248" y="1236609"/>
            <a:ext cx="3915000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907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line médiaelem 7" title="Falling water bottle">
            <a:hlinkClick r:id="" action="ppaction://media"/>
            <a:extLst>
              <a:ext uri="{FF2B5EF4-FFF2-40B4-BE49-F238E27FC236}">
                <a16:creationId xmlns:a16="http://schemas.microsoft.com/office/drawing/2014/main" id="{363291D2-E009-E4D7-F559-3B027FFFC6C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158615" y="0"/>
            <a:ext cx="387477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246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0DDE8E-CE1F-88DC-FB42-9EA598A86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1046"/>
            <a:ext cx="105156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KÍSÉRLET</a:t>
            </a:r>
            <a:b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Sörét forrasztóónból</a:t>
            </a:r>
          </a:p>
        </p:txBody>
      </p:sp>
      <p:pic>
        <p:nvPicPr>
          <p:cNvPr id="3" name="Picture 2" descr="Youtube, Gomb, Ikon, Iratkozz Fel">
            <a:extLst>
              <a:ext uri="{FF2B5EF4-FFF2-40B4-BE49-F238E27FC236}">
                <a16:creationId xmlns:a16="http://schemas.microsoft.com/office/drawing/2014/main" id="{69B64189-1EFE-C331-27A8-90AD3374E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312" y="4916893"/>
            <a:ext cx="1995377" cy="11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158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25FDFE8-0BD4-1139-A291-D33BE4E8AC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Online médiaelem 3" title="Sörét forrasztóónból">
            <a:hlinkClick r:id="" action="ppaction://media"/>
            <a:extLst>
              <a:ext uri="{FF2B5EF4-FFF2-40B4-BE49-F238E27FC236}">
                <a16:creationId xmlns:a16="http://schemas.microsoft.com/office/drawing/2014/main" id="{D7D196D7-6F41-60DE-1931-8D2981F509E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5000" y="27000"/>
            <a:ext cx="12042000" cy="68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4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0DDE8E-CE1F-88DC-FB42-9EA598A86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1046"/>
            <a:ext cx="105156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KÍSÉRLET</a:t>
            </a:r>
            <a:b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Súlytalan fizikatanár a tanteremben</a:t>
            </a:r>
          </a:p>
        </p:txBody>
      </p:sp>
    </p:spTree>
    <p:extLst>
      <p:ext uri="{BB962C8B-B14F-4D97-AF65-F5344CB8AC3E}">
        <p14:creationId xmlns:p14="http://schemas.microsoft.com/office/powerpoint/2010/main" val="15670643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zövegdoboz 10">
                <a:extLst>
                  <a:ext uri="{FF2B5EF4-FFF2-40B4-BE49-F238E27FC236}">
                    <a16:creationId xmlns:a16="http://schemas.microsoft.com/office/drawing/2014/main" id="{A5A94BD6-6F74-E987-13F1-43E2535B1F24}"/>
                  </a:ext>
                </a:extLst>
              </p:cNvPr>
              <p:cNvSpPr txBox="1"/>
              <p:nvPr/>
            </p:nvSpPr>
            <p:spPr>
              <a:xfrm>
                <a:off x="10025161" y="6199955"/>
                <a:ext cx="200439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800" b="0" i="1" smtClean="0">
                              <a:solidFill>
                                <a:srgbClr val="00A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800" b="0" i="1" smtClean="0">
                              <a:solidFill>
                                <a:srgbClr val="00A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hu-HU" sz="2800" b="0" i="1" smtClean="0">
                              <a:solidFill>
                                <a:srgbClr val="00A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hu-HU" sz="2800" b="0" i="1" smtClean="0">
                          <a:solidFill>
                            <a:srgbClr val="00A000"/>
                          </a:solidFill>
                          <a:latin typeface="Cambria Math" panose="02040503050406030204" pitchFamily="18" charset="0"/>
                        </a:rPr>
                        <m:t>=32 </m:t>
                      </m:r>
                      <m:r>
                        <m:rPr>
                          <m:nor/>
                        </m:rPr>
                        <a:rPr lang="hu-HU" sz="2800" b="0" i="0" smtClean="0">
                          <a:solidFill>
                            <a:srgbClr val="00A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hu-HU" sz="2800" b="0" i="0" smtClean="0">
                          <a:solidFill>
                            <a:srgbClr val="00A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hu-HU" sz="2800" b="0" i="0" smtClean="0">
                          <a:solidFill>
                            <a:srgbClr val="00A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hu-HU" sz="2800" dirty="0"/>
              </a:p>
            </p:txBody>
          </p:sp>
        </mc:Choice>
        <mc:Fallback xmlns="">
          <p:sp>
            <p:nvSpPr>
              <p:cNvPr id="11" name="Szövegdoboz 10">
                <a:extLst>
                  <a:ext uri="{FF2B5EF4-FFF2-40B4-BE49-F238E27FC236}">
                    <a16:creationId xmlns:a16="http://schemas.microsoft.com/office/drawing/2014/main" id="{A5A94BD6-6F74-E987-13F1-43E2535B1F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5161" y="6199955"/>
                <a:ext cx="2004395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ím 1">
            <a:extLst>
              <a:ext uri="{FF2B5EF4-FFF2-40B4-BE49-F238E27FC236}">
                <a16:creationId xmlns:a16="http://schemas.microsoft.com/office/drawing/2014/main" id="{37BE76EC-3D48-4BE5-5137-37CAD155CDA3}"/>
              </a:ext>
            </a:extLst>
          </p:cNvPr>
          <p:cNvSpPr txBox="1">
            <a:spLocks/>
          </p:cNvSpPr>
          <p:nvPr/>
        </p:nvSpPr>
        <p:spPr>
          <a:xfrm>
            <a:off x="0" y="230400"/>
            <a:ext cx="12192000" cy="5759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400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súlytalanság időtartama szabadeséskor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Szövegdoboz 8">
                <a:extLst>
                  <a:ext uri="{FF2B5EF4-FFF2-40B4-BE49-F238E27FC236}">
                    <a16:creationId xmlns:a16="http://schemas.microsoft.com/office/drawing/2014/main" id="{B3988AC6-1A94-A6F3-5F80-D331EB27C1C0}"/>
                  </a:ext>
                </a:extLst>
              </p:cNvPr>
              <p:cNvSpPr txBox="1"/>
              <p:nvPr/>
            </p:nvSpPr>
            <p:spPr>
              <a:xfrm>
                <a:off x="262800" y="1264590"/>
                <a:ext cx="11929200" cy="827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hu-HU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Szövegdoboz 8">
                <a:extLst>
                  <a:ext uri="{FF2B5EF4-FFF2-40B4-BE49-F238E27FC236}">
                    <a16:creationId xmlns:a16="http://schemas.microsoft.com/office/drawing/2014/main" id="{B3988AC6-1A94-A6F3-5F80-D331EB27C1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00" y="1264590"/>
                <a:ext cx="11929200" cy="8274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Táblázat 15">
            <a:extLst>
              <a:ext uri="{FF2B5EF4-FFF2-40B4-BE49-F238E27FC236}">
                <a16:creationId xmlns:a16="http://schemas.microsoft.com/office/drawing/2014/main" id="{7853989F-3845-2EC0-99D6-9FEA2E6BEA1B}"/>
              </a:ext>
            </a:extLst>
          </p:cNvPr>
          <p:cNvGraphicFramePr>
            <a:graphicFrameLocks noGrp="1"/>
          </p:cNvGraphicFramePr>
          <p:nvPr/>
        </p:nvGraphicFramePr>
        <p:xfrm>
          <a:off x="262800" y="3777382"/>
          <a:ext cx="4320000" cy="28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3586830605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4019857268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hu-HU" sz="2800" b="0" i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</a:t>
                      </a:r>
                      <a:r>
                        <a:rPr lang="hu-HU" sz="2800" b="0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(m)</a:t>
                      </a:r>
                      <a:endParaRPr lang="hu-HU" sz="2800" b="0" i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b="0" i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</a:t>
                      </a:r>
                      <a:r>
                        <a:rPr lang="hu-HU" sz="2800" b="0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(s)</a:t>
                      </a:r>
                      <a:endParaRPr lang="hu-HU" sz="2800" b="0" i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594623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616630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6051476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2074893"/>
                  </a:ext>
                </a:extLst>
              </a:tr>
            </a:tbl>
          </a:graphicData>
        </a:graphic>
      </p:graphicFrame>
      <p:graphicFrame>
        <p:nvGraphicFramePr>
          <p:cNvPr id="16" name="Táblázat 15">
            <a:extLst>
              <a:ext uri="{FF2B5EF4-FFF2-40B4-BE49-F238E27FC236}">
                <a16:creationId xmlns:a16="http://schemas.microsoft.com/office/drawing/2014/main" id="{2AFC80FB-DD5B-595A-9491-05B003D037EC}"/>
              </a:ext>
            </a:extLst>
          </p:cNvPr>
          <p:cNvGraphicFramePr>
            <a:graphicFrameLocks noGrp="1"/>
          </p:cNvGraphicFramePr>
          <p:nvPr/>
        </p:nvGraphicFramePr>
        <p:xfrm>
          <a:off x="4582800" y="3777382"/>
          <a:ext cx="2160000" cy="28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3586830605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hu-HU" sz="2800" b="0" i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</a:t>
                      </a:r>
                      <a:r>
                        <a:rPr lang="hu-HU" sz="2800" b="0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(m/s)</a:t>
                      </a:r>
                      <a:endParaRPr lang="hu-HU" sz="2800" b="0" i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594623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616630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6051476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hu-HU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2074893"/>
                  </a:ext>
                </a:extLst>
              </a:tr>
            </a:tbl>
          </a:graphicData>
        </a:graphic>
      </p:graphicFrame>
      <p:graphicFrame>
        <p:nvGraphicFramePr>
          <p:cNvPr id="17" name="Táblázat 17">
            <a:extLst>
              <a:ext uri="{FF2B5EF4-FFF2-40B4-BE49-F238E27FC236}">
                <a16:creationId xmlns:a16="http://schemas.microsoft.com/office/drawing/2014/main" id="{501CA664-D6EE-6F1E-E6D7-12591CB2DCA8}"/>
              </a:ext>
            </a:extLst>
          </p:cNvPr>
          <p:cNvGraphicFramePr>
            <a:graphicFrameLocks noGrp="1"/>
          </p:cNvGraphicFramePr>
          <p:nvPr/>
        </p:nvGraphicFramePr>
        <p:xfrm>
          <a:off x="7719213" y="1308980"/>
          <a:ext cx="1970156" cy="5339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539">
                  <a:extLst>
                    <a:ext uri="{9D8B030D-6E8A-4147-A177-3AD203B41FA5}">
                      <a16:colId xmlns:a16="http://schemas.microsoft.com/office/drawing/2014/main" val="2174162657"/>
                    </a:ext>
                  </a:extLst>
                </a:gridCol>
                <a:gridCol w="492539">
                  <a:extLst>
                    <a:ext uri="{9D8B030D-6E8A-4147-A177-3AD203B41FA5}">
                      <a16:colId xmlns:a16="http://schemas.microsoft.com/office/drawing/2014/main" val="366694484"/>
                    </a:ext>
                  </a:extLst>
                </a:gridCol>
                <a:gridCol w="492539">
                  <a:extLst>
                    <a:ext uri="{9D8B030D-6E8A-4147-A177-3AD203B41FA5}">
                      <a16:colId xmlns:a16="http://schemas.microsoft.com/office/drawing/2014/main" val="693061530"/>
                    </a:ext>
                  </a:extLst>
                </a:gridCol>
                <a:gridCol w="492539">
                  <a:extLst>
                    <a:ext uri="{9D8B030D-6E8A-4147-A177-3AD203B41FA5}">
                      <a16:colId xmlns:a16="http://schemas.microsoft.com/office/drawing/2014/main" val="810635744"/>
                    </a:ext>
                  </a:extLst>
                </a:gridCol>
              </a:tblGrid>
              <a:tr h="312738"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2750535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6687152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4250892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6358392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319498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873586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430588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757248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6180326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752920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0111823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7658973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0750942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946273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073576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2037128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8870419"/>
                  </a:ext>
                </a:extLst>
              </a:tr>
            </a:tbl>
          </a:graphicData>
        </a:graphic>
      </p:graphicFrame>
      <p:cxnSp>
        <p:nvCxnSpPr>
          <p:cNvPr id="26" name="Egyenes összekötő nyíllal 25">
            <a:extLst>
              <a:ext uri="{FF2B5EF4-FFF2-40B4-BE49-F238E27FC236}">
                <a16:creationId xmlns:a16="http://schemas.microsoft.com/office/drawing/2014/main" id="{CEEF7828-0F30-3724-50CE-279EC7D4FB93}"/>
              </a:ext>
            </a:extLst>
          </p:cNvPr>
          <p:cNvCxnSpPr>
            <a:cxnSpLocks/>
          </p:cNvCxnSpPr>
          <p:nvPr/>
        </p:nvCxnSpPr>
        <p:spPr>
          <a:xfrm flipH="1" flipV="1">
            <a:off x="7441184" y="1308980"/>
            <a:ext cx="1911" cy="5331713"/>
          </a:xfrm>
          <a:prstGeom prst="straightConnector1">
            <a:avLst/>
          </a:prstGeom>
          <a:ln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84979986-322C-3AB9-395D-BA06B56332C0}"/>
              </a:ext>
            </a:extLst>
          </p:cNvPr>
          <p:cNvSpPr txBox="1"/>
          <p:nvPr/>
        </p:nvSpPr>
        <p:spPr>
          <a:xfrm rot="16200000">
            <a:off x="6053029" y="3790169"/>
            <a:ext cx="221791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17 szint     </a:t>
            </a:r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⟶     </a:t>
            </a:r>
            <a:r>
              <a:rPr lang="hu-HU" dirty="0">
                <a:solidFill>
                  <a:srgbClr val="FF0000"/>
                </a:solidFill>
              </a:rPr>
              <a:t> 51 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Szövegdoboz 28">
                <a:extLst>
                  <a:ext uri="{FF2B5EF4-FFF2-40B4-BE49-F238E27FC236}">
                    <a16:creationId xmlns:a16="http://schemas.microsoft.com/office/drawing/2014/main" id="{88281B67-4E7E-3FD6-F6D5-22772D0F73D8}"/>
                  </a:ext>
                </a:extLst>
              </p:cNvPr>
              <p:cNvSpPr txBox="1"/>
              <p:nvPr/>
            </p:nvSpPr>
            <p:spPr>
              <a:xfrm>
                <a:off x="262800" y="2218050"/>
                <a:ext cx="11929200" cy="13786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u-HU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hu-HU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hu-HU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hu-HU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u-HU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2⋅</m:t>
                              </m:r>
                              <m:r>
                                <a:rPr lang="hu-HU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num>
                            <m:den>
                              <m:r>
                                <a:rPr lang="hu-HU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den>
                          </m:f>
                        </m:e>
                      </m:rad>
                      <m:r>
                        <a:rPr lang="hu-HU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hu-HU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hu-HU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u-HU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2⋅0,</m:t>
                              </m:r>
                              <m:r>
                                <a:rPr lang="hu-HU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hu-HU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hu-HU" sz="28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num>
                            <m:den>
                              <m:r>
                                <a:rPr lang="hu-HU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10 </m:t>
                              </m:r>
                              <m:f>
                                <m:fPr>
                                  <m:type m:val="lin"/>
                                  <m:ctrlPr>
                                    <a:rPr lang="hu-HU" sz="2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hu-HU" sz="28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hu-HU" sz="28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hu-HU" sz="2800" b="0" i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</m:t>
                                      </m:r>
                                    </m:e>
                                    <m:sup>
                                      <m:r>
                                        <a:rPr lang="hu-HU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den>
                          </m:f>
                        </m:e>
                      </m:rad>
                      <m:r>
                        <a:rPr lang="hu-HU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u-HU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0,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hu-HU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hu-HU" sz="28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hu-HU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Szövegdoboz 28">
                <a:extLst>
                  <a:ext uri="{FF2B5EF4-FFF2-40B4-BE49-F238E27FC236}">
                    <a16:creationId xmlns:a16="http://schemas.microsoft.com/office/drawing/2014/main" id="{88281B67-4E7E-3FD6-F6D5-22772D0F73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00" y="2218050"/>
                <a:ext cx="11929200" cy="137864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Ellipszis 31">
            <a:extLst>
              <a:ext uri="{FF2B5EF4-FFF2-40B4-BE49-F238E27FC236}">
                <a16:creationId xmlns:a16="http://schemas.microsoft.com/office/drawing/2014/main" id="{5B5B300A-EA43-C6E8-A228-C4787CDA9F8C}"/>
              </a:ext>
            </a:extLst>
          </p:cNvPr>
          <p:cNvSpPr/>
          <p:nvPr/>
        </p:nvSpPr>
        <p:spPr>
          <a:xfrm>
            <a:off x="9801430" y="1210210"/>
            <a:ext cx="108000" cy="108000"/>
          </a:xfrm>
          <a:prstGeom prst="ellipse">
            <a:avLst/>
          </a:prstGeom>
          <a:solidFill>
            <a:srgbClr val="00A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zövegdoboz 5">
                <a:extLst>
                  <a:ext uri="{FF2B5EF4-FFF2-40B4-BE49-F238E27FC236}">
                    <a16:creationId xmlns:a16="http://schemas.microsoft.com/office/drawing/2014/main" id="{35C8AE3D-0F89-EF0B-B8BD-BFA0FE38BBB1}"/>
                  </a:ext>
                </a:extLst>
              </p:cNvPr>
              <p:cNvSpPr txBox="1"/>
              <p:nvPr/>
            </p:nvSpPr>
            <p:spPr>
              <a:xfrm>
                <a:off x="10024937" y="1032359"/>
                <a:ext cx="110697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800" b="0" i="1" smtClean="0">
                              <a:solidFill>
                                <a:srgbClr val="00A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800" b="0" i="1" smtClean="0">
                              <a:solidFill>
                                <a:srgbClr val="00A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hu-HU" sz="2800" b="0" i="1" smtClean="0">
                              <a:solidFill>
                                <a:srgbClr val="00A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hu-HU" sz="2800" b="0" i="1" smtClean="0">
                          <a:solidFill>
                            <a:srgbClr val="00A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hu-HU" sz="2800" dirty="0"/>
              </a:p>
            </p:txBody>
          </p:sp>
        </mc:Choice>
        <mc:Fallback xmlns="">
          <p:sp>
            <p:nvSpPr>
              <p:cNvPr id="6" name="Szövegdoboz 5">
                <a:extLst>
                  <a:ext uri="{FF2B5EF4-FFF2-40B4-BE49-F238E27FC236}">
                    <a16:creationId xmlns:a16="http://schemas.microsoft.com/office/drawing/2014/main" id="{35C8AE3D-0F89-EF0B-B8BD-BFA0FE38BB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4937" y="1032359"/>
                <a:ext cx="1106970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Ellipszis 9">
            <a:extLst>
              <a:ext uri="{FF2B5EF4-FFF2-40B4-BE49-F238E27FC236}">
                <a16:creationId xmlns:a16="http://schemas.microsoft.com/office/drawing/2014/main" id="{54798EC7-7517-AFE5-C47F-006C9A6A0BB0}"/>
              </a:ext>
            </a:extLst>
          </p:cNvPr>
          <p:cNvSpPr/>
          <p:nvPr/>
        </p:nvSpPr>
        <p:spPr>
          <a:xfrm>
            <a:off x="9801654" y="6377806"/>
            <a:ext cx="108000" cy="108000"/>
          </a:xfrm>
          <a:prstGeom prst="ellipse">
            <a:avLst/>
          </a:prstGeom>
          <a:solidFill>
            <a:srgbClr val="00A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9" name="Egyenes összekötő 18">
            <a:extLst>
              <a:ext uri="{FF2B5EF4-FFF2-40B4-BE49-F238E27FC236}">
                <a16:creationId xmlns:a16="http://schemas.microsoft.com/office/drawing/2014/main" id="{3DC80F46-3749-AD65-7E4C-5F833C4E48AE}"/>
              </a:ext>
            </a:extLst>
          </p:cNvPr>
          <p:cNvCxnSpPr>
            <a:cxnSpLocks/>
          </p:cNvCxnSpPr>
          <p:nvPr/>
        </p:nvCxnSpPr>
        <p:spPr>
          <a:xfrm>
            <a:off x="6977320" y="6640693"/>
            <a:ext cx="4794470" cy="73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86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8" grpId="0"/>
      <p:bldP spid="29" grpId="0"/>
      <p:bldP spid="32" grpId="0" animBg="1"/>
      <p:bldP spid="6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BE76EC-3D48-4BE5-5137-37CAD155CDA3}"/>
              </a:ext>
            </a:extLst>
          </p:cNvPr>
          <p:cNvSpPr txBox="1">
            <a:spLocks/>
          </p:cNvSpPr>
          <p:nvPr/>
        </p:nvSpPr>
        <p:spPr>
          <a:xfrm>
            <a:off x="0" y="230400"/>
            <a:ext cx="12192000" cy="5759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400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Gyorsulás a leérkezéskor</a:t>
            </a:r>
          </a:p>
        </p:txBody>
      </p:sp>
      <p:graphicFrame>
        <p:nvGraphicFramePr>
          <p:cNvPr id="17" name="Táblázat 17">
            <a:extLst>
              <a:ext uri="{FF2B5EF4-FFF2-40B4-BE49-F238E27FC236}">
                <a16:creationId xmlns:a16="http://schemas.microsoft.com/office/drawing/2014/main" id="{501CA664-D6EE-6F1E-E6D7-12591CB2DCA8}"/>
              </a:ext>
            </a:extLst>
          </p:cNvPr>
          <p:cNvGraphicFramePr>
            <a:graphicFrameLocks noGrp="1"/>
          </p:cNvGraphicFramePr>
          <p:nvPr/>
        </p:nvGraphicFramePr>
        <p:xfrm>
          <a:off x="7719213" y="1308980"/>
          <a:ext cx="1970156" cy="5339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539">
                  <a:extLst>
                    <a:ext uri="{9D8B030D-6E8A-4147-A177-3AD203B41FA5}">
                      <a16:colId xmlns:a16="http://schemas.microsoft.com/office/drawing/2014/main" val="2174162657"/>
                    </a:ext>
                  </a:extLst>
                </a:gridCol>
                <a:gridCol w="492539">
                  <a:extLst>
                    <a:ext uri="{9D8B030D-6E8A-4147-A177-3AD203B41FA5}">
                      <a16:colId xmlns:a16="http://schemas.microsoft.com/office/drawing/2014/main" val="366694484"/>
                    </a:ext>
                  </a:extLst>
                </a:gridCol>
                <a:gridCol w="492539">
                  <a:extLst>
                    <a:ext uri="{9D8B030D-6E8A-4147-A177-3AD203B41FA5}">
                      <a16:colId xmlns:a16="http://schemas.microsoft.com/office/drawing/2014/main" val="693061530"/>
                    </a:ext>
                  </a:extLst>
                </a:gridCol>
                <a:gridCol w="492539">
                  <a:extLst>
                    <a:ext uri="{9D8B030D-6E8A-4147-A177-3AD203B41FA5}">
                      <a16:colId xmlns:a16="http://schemas.microsoft.com/office/drawing/2014/main" val="810635744"/>
                    </a:ext>
                  </a:extLst>
                </a:gridCol>
              </a:tblGrid>
              <a:tr h="312738"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2750535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6687152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4250892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6358392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319498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873586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430588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757248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6180326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752920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0111823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7658973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0750942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946273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073576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2037128"/>
                  </a:ext>
                </a:extLst>
              </a:tr>
              <a:tr h="312738"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8870419"/>
                  </a:ext>
                </a:extLst>
              </a:tr>
            </a:tbl>
          </a:graphicData>
        </a:graphic>
      </p:graphicFrame>
      <p:cxnSp>
        <p:nvCxnSpPr>
          <p:cNvPr id="26" name="Egyenes összekötő nyíllal 25">
            <a:extLst>
              <a:ext uri="{FF2B5EF4-FFF2-40B4-BE49-F238E27FC236}">
                <a16:creationId xmlns:a16="http://schemas.microsoft.com/office/drawing/2014/main" id="{CEEF7828-0F30-3724-50CE-279EC7D4FB93}"/>
              </a:ext>
            </a:extLst>
          </p:cNvPr>
          <p:cNvCxnSpPr>
            <a:cxnSpLocks/>
          </p:cNvCxnSpPr>
          <p:nvPr/>
        </p:nvCxnSpPr>
        <p:spPr>
          <a:xfrm flipH="1" flipV="1">
            <a:off x="7441184" y="1308980"/>
            <a:ext cx="1911" cy="5331713"/>
          </a:xfrm>
          <a:prstGeom prst="straightConnector1">
            <a:avLst/>
          </a:prstGeom>
          <a:ln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84979986-322C-3AB9-395D-BA06B56332C0}"/>
              </a:ext>
            </a:extLst>
          </p:cNvPr>
          <p:cNvSpPr txBox="1"/>
          <p:nvPr/>
        </p:nvSpPr>
        <p:spPr>
          <a:xfrm rot="16200000">
            <a:off x="5937741" y="3790169"/>
            <a:ext cx="244849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17 emelet     </a:t>
            </a:r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⟶     </a:t>
            </a:r>
            <a:r>
              <a:rPr lang="hu-HU" dirty="0">
                <a:solidFill>
                  <a:srgbClr val="FF0000"/>
                </a:solidFill>
              </a:rPr>
              <a:t> 51 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zövegdoboz 11">
                <a:extLst>
                  <a:ext uri="{FF2B5EF4-FFF2-40B4-BE49-F238E27FC236}">
                    <a16:creationId xmlns:a16="http://schemas.microsoft.com/office/drawing/2014/main" id="{96D3A78E-34C4-25C3-A3B5-157FA6518C0C}"/>
                  </a:ext>
                </a:extLst>
              </p:cNvPr>
              <p:cNvSpPr txBox="1"/>
              <p:nvPr/>
            </p:nvSpPr>
            <p:spPr>
              <a:xfrm>
                <a:off x="10027066" y="6215304"/>
                <a:ext cx="110697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hu-HU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hu-HU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hu-HU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Szövegdoboz 11">
                <a:extLst>
                  <a:ext uri="{FF2B5EF4-FFF2-40B4-BE49-F238E27FC236}">
                    <a16:creationId xmlns:a16="http://schemas.microsoft.com/office/drawing/2014/main" id="{96D3A78E-34C4-25C3-A3B5-157FA6518C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7066" y="6215304"/>
                <a:ext cx="1106970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Ellipszis 12">
            <a:extLst>
              <a:ext uri="{FF2B5EF4-FFF2-40B4-BE49-F238E27FC236}">
                <a16:creationId xmlns:a16="http://schemas.microsoft.com/office/drawing/2014/main" id="{3F0491D4-A6D7-FF6A-9EAB-D1C63B3E507D}"/>
              </a:ext>
            </a:extLst>
          </p:cNvPr>
          <p:cNvSpPr/>
          <p:nvPr/>
        </p:nvSpPr>
        <p:spPr>
          <a:xfrm>
            <a:off x="9765430" y="6569159"/>
            <a:ext cx="180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9" name="Egyenes összekötő 18">
            <a:extLst>
              <a:ext uri="{FF2B5EF4-FFF2-40B4-BE49-F238E27FC236}">
                <a16:creationId xmlns:a16="http://schemas.microsoft.com/office/drawing/2014/main" id="{3DC80F46-3749-AD65-7E4C-5F833C4E48AE}"/>
              </a:ext>
            </a:extLst>
          </p:cNvPr>
          <p:cNvCxnSpPr>
            <a:cxnSpLocks/>
          </p:cNvCxnSpPr>
          <p:nvPr/>
        </p:nvCxnSpPr>
        <p:spPr>
          <a:xfrm>
            <a:off x="6977320" y="6640693"/>
            <a:ext cx="4794470" cy="73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zövegdoboz 2">
                <a:extLst>
                  <a:ext uri="{FF2B5EF4-FFF2-40B4-BE49-F238E27FC236}">
                    <a16:creationId xmlns:a16="http://schemas.microsoft.com/office/drawing/2014/main" id="{C744A3AB-AA89-425B-65FC-8DDCBCFDD3A3}"/>
                  </a:ext>
                </a:extLst>
              </p:cNvPr>
              <p:cNvSpPr txBox="1"/>
              <p:nvPr/>
            </p:nvSpPr>
            <p:spPr>
              <a:xfrm>
                <a:off x="439752" y="1236606"/>
                <a:ext cx="6199871" cy="522000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hu-HU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talajra érkezéskor </a:t>
                </a:r>
                <a:r>
                  <a:rPr lang="hu-HU" sz="28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felfelé</a:t>
                </a:r>
                <a:r>
                  <a:rPr lang="hu-HU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gyorsul.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hu-HU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Nagy sebességváltozás rövid idő alatt.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hu-HU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Nagy gyorsulás </a:t>
                </a:r>
                <a:r>
                  <a:rPr lang="hu-HU" sz="28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felfelé</a:t>
                </a:r>
                <a:r>
                  <a:rPr lang="hu-HU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hu-HU" sz="28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𝐺</m:t>
                    </m:r>
                    <m:r>
                      <a:rPr lang="hu-HU" sz="28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hu-HU" sz="28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𝑚</m:t>
                    </m:r>
                    <m:r>
                      <a:rPr lang="hu-HU" sz="28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hu-HU" sz="28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hu-HU" sz="28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𝑔</m:t>
                        </m:r>
                        <m:r>
                          <a:rPr lang="hu-HU" sz="28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  <m:r>
                          <a:rPr lang="hu-HU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endParaRPr lang="hu-HU" sz="28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hu-HU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Nagy súly  ⟶  becsapódási „kráter”.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hu-HU" sz="28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hu-HU" sz="28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hu-HU" sz="28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hu-HU" sz="28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hu-HU" sz="28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𝑚</m:t>
                    </m:r>
                    <m:r>
                      <a:rPr lang="hu-HU" sz="28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⋅(</m:t>
                    </m:r>
                    <m:r>
                      <a:rPr lang="hu-HU" sz="28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𝑔</m:t>
                    </m:r>
                    <m:r>
                      <a:rPr lang="hu-HU" sz="28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a:rPr lang="hu-HU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  <m:r>
                      <a:rPr lang="hu-HU" sz="28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endParaRPr lang="hu-HU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hu-HU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Nagy tartóerő ⟶  nagy deformációk.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hu-HU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 súlytalanság nem veszélyes,</a:t>
                </a:r>
                <a:br>
                  <a:rPr lang="hu-HU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r>
                  <a:rPr lang="hu-HU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de a talajra érkezés sérüléseket okozhat!</a:t>
                </a:r>
              </a:p>
              <a:p>
                <a:pPr algn="just"/>
                <a:endParaRPr lang="hu-HU" sz="2800" baseline="-25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endParaRPr lang="hu-HU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endParaRPr lang="hu-HU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Szövegdoboz 2">
                <a:extLst>
                  <a:ext uri="{FF2B5EF4-FFF2-40B4-BE49-F238E27FC236}">
                    <a16:creationId xmlns:a16="http://schemas.microsoft.com/office/drawing/2014/main" id="{C744A3AB-AA89-425B-65FC-8DDCBCFDD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52" y="1236606"/>
                <a:ext cx="6199871" cy="5220000"/>
              </a:xfrm>
              <a:prstGeom prst="rect">
                <a:avLst/>
              </a:prstGeom>
              <a:blipFill>
                <a:blip r:embed="rId4"/>
                <a:stretch>
                  <a:fillRect l="-1770" t="-1285" r="-2065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246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69B94B2-BB58-2D55-0C04-F9D6D3DEC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99" y="-3999"/>
            <a:ext cx="10985602" cy="686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9102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0DDE8E-CE1F-88DC-FB42-9EA598A86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1046"/>
            <a:ext cx="105156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KÍSÉRLET</a:t>
            </a:r>
            <a:b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Tojás és gyurmagolyó leérkezése</a:t>
            </a:r>
          </a:p>
        </p:txBody>
      </p:sp>
    </p:spTree>
    <p:extLst>
      <p:ext uri="{BB962C8B-B14F-4D97-AF65-F5344CB8AC3E}">
        <p14:creationId xmlns:p14="http://schemas.microsoft.com/office/powerpoint/2010/main" val="22088782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0DDE8E-CE1F-88DC-FB42-9EA598A86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1046"/>
            <a:ext cx="105156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KÍSÉRLET</a:t>
            </a:r>
            <a:b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Zuhanó hegymászó modellezése</a:t>
            </a:r>
          </a:p>
        </p:txBody>
      </p:sp>
    </p:spTree>
    <p:extLst>
      <p:ext uri="{BB962C8B-B14F-4D97-AF65-F5344CB8AC3E}">
        <p14:creationId xmlns:p14="http://schemas.microsoft.com/office/powerpoint/2010/main" val="33211669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0DDE8E-CE1F-88DC-FB42-9EA598A86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1046"/>
            <a:ext cx="105156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KÍSÉRLET</a:t>
            </a:r>
            <a:b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„Űrhajós” az ülésben hajításkor</a:t>
            </a:r>
          </a:p>
        </p:txBody>
      </p:sp>
    </p:spTree>
    <p:extLst>
      <p:ext uri="{BB962C8B-B14F-4D97-AF65-F5344CB8AC3E}">
        <p14:creationId xmlns:p14="http://schemas.microsoft.com/office/powerpoint/2010/main" val="560729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Szövegdoboz 3">
                <a:extLst>
                  <a:ext uri="{FF2B5EF4-FFF2-40B4-BE49-F238E27FC236}">
                    <a16:creationId xmlns:a16="http://schemas.microsoft.com/office/drawing/2014/main" id="{BBE2B7CB-0EAE-6253-4FD0-D0730D26EE04}"/>
                  </a:ext>
                </a:extLst>
              </p:cNvPr>
              <p:cNvSpPr txBox="1"/>
              <p:nvPr/>
            </p:nvSpPr>
            <p:spPr>
              <a:xfrm>
                <a:off x="439752" y="1236606"/>
                <a:ext cx="11312496" cy="522000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hu-HU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Szabadon esik, tehát gyorsul.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hu-HU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Föld vonzása okozza a gyorsulást.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hu-HU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Ezt a hatást a </a:t>
                </a:r>
                <a:r>
                  <a:rPr lang="hu-HU" sz="2800" dirty="0">
                    <a:solidFill>
                      <a:srgbClr val="FFA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nehézségi erő</a:t>
                </a:r>
                <a:r>
                  <a:rPr lang="hu-HU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vel jellemezzük:</a:t>
                </a:r>
              </a:p>
              <a:p>
                <a:pPr lvl="2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80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8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2800" b="0" i="0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neh</m:t>
                          </m:r>
                        </m:sub>
                      </m:sSub>
                      <m:r>
                        <a:rPr lang="hu-HU" sz="28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r>
                        <a:rPr lang="hu-HU" sz="28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𝑚</m:t>
                      </m:r>
                      <m:r>
                        <a:rPr lang="hu-HU" sz="28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⋅</m:t>
                      </m:r>
                      <m:r>
                        <a:rPr lang="hu-HU" sz="28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hu-HU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hu-HU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nehézségi gyorsulás a Föld felszínén:</a:t>
                </a:r>
              </a:p>
              <a:p>
                <a:pPr lvl="2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u-HU" sz="28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𝑔</m:t>
                      </m:r>
                      <m:r>
                        <a:rPr lang="hu-HU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hu-HU" sz="28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9,81 </m:t>
                      </m:r>
                      <m:r>
                        <m:rPr>
                          <m:nor/>
                        </m:rPr>
                        <a:rPr lang="hu-HU" sz="2800" b="0" i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  <m:r>
                        <a:rPr lang="hu-HU" sz="28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hu-HU" sz="28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hu-HU" sz="2800" b="0" i="0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hu-HU" sz="28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hu-HU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hu-HU" sz="2800" baseline="-25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hu-HU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hu-HU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Szövegdoboz 3">
                <a:extLst>
                  <a:ext uri="{FF2B5EF4-FFF2-40B4-BE49-F238E27FC236}">
                    <a16:creationId xmlns:a16="http://schemas.microsoft.com/office/drawing/2014/main" id="{BBE2B7CB-0EAE-6253-4FD0-D0730D26EE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52" y="1236606"/>
                <a:ext cx="11312496" cy="5220000"/>
              </a:xfrm>
              <a:prstGeom prst="rect">
                <a:avLst/>
              </a:prstGeom>
              <a:blipFill>
                <a:blip r:embed="rId3"/>
                <a:stretch>
                  <a:fillRect l="-970" t="-1285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ím 1">
            <a:extLst>
              <a:ext uri="{FF2B5EF4-FFF2-40B4-BE49-F238E27FC236}">
                <a16:creationId xmlns:a16="http://schemas.microsoft.com/office/drawing/2014/main" id="{1C995A02-BAB0-E2A7-0D5B-1B76C9763CCB}"/>
              </a:ext>
            </a:extLst>
          </p:cNvPr>
          <p:cNvSpPr txBox="1">
            <a:spLocks/>
          </p:cNvSpPr>
          <p:nvPr/>
        </p:nvSpPr>
        <p:spPr>
          <a:xfrm>
            <a:off x="0" y="230400"/>
            <a:ext cx="12192000" cy="5759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400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Nehézségi erő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A747788-626A-BEFB-0973-11B08A99D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248" y="1236609"/>
            <a:ext cx="3915000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Egyenes összekötő nyíllal 4">
            <a:extLst>
              <a:ext uri="{FF2B5EF4-FFF2-40B4-BE49-F238E27FC236}">
                <a16:creationId xmlns:a16="http://schemas.microsoft.com/office/drawing/2014/main" id="{0938A586-9831-E804-0766-C3BAC02B3183}"/>
              </a:ext>
            </a:extLst>
          </p:cNvPr>
          <p:cNvCxnSpPr>
            <a:cxnSpLocks/>
          </p:cNvCxnSpPr>
          <p:nvPr/>
        </p:nvCxnSpPr>
        <p:spPr>
          <a:xfrm>
            <a:off x="9957260" y="4683760"/>
            <a:ext cx="0" cy="1696720"/>
          </a:xfrm>
          <a:prstGeom prst="straightConnector1">
            <a:avLst/>
          </a:prstGeom>
          <a:ln w="1016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68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A képen kültéri, evező, kikapcsolódás, közlekedés látható&#10;&#10;Automatikusan generált leírás">
            <a:extLst>
              <a:ext uri="{FF2B5EF4-FFF2-40B4-BE49-F238E27FC236}">
                <a16:creationId xmlns:a16="http://schemas.microsoft.com/office/drawing/2014/main" id="{A0A4CC0D-0366-DCD4-F854-8D6DD5887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5267"/>
            <a:ext cx="12191999" cy="974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476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A képen kültéri, evező, kikapcsolódás, közlekedés látható&#10;&#10;Automatikusan generált leírás">
            <a:extLst>
              <a:ext uri="{FF2B5EF4-FFF2-40B4-BE49-F238E27FC236}">
                <a16:creationId xmlns:a16="http://schemas.microsoft.com/office/drawing/2014/main" id="{A0A4CC0D-0366-DCD4-F854-8D6DD5887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4570" y="-6686677"/>
            <a:ext cx="31309056" cy="2501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58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71CF2E03-E1B0-A827-D123-6FE887A4EFEC}"/>
              </a:ext>
            </a:extLst>
          </p:cNvPr>
          <p:cNvSpPr txBox="1"/>
          <p:nvPr/>
        </p:nvSpPr>
        <p:spPr>
          <a:xfrm>
            <a:off x="4380" y="115161"/>
            <a:ext cx="1219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Súlytalanság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2B52C99B-EC97-81CE-0DD8-5C6A4766D295}"/>
              </a:ext>
            </a:extLst>
          </p:cNvPr>
          <p:cNvSpPr txBox="1"/>
          <p:nvPr/>
        </p:nvSpPr>
        <p:spPr>
          <a:xfrm>
            <a:off x="0" y="12708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Ha a testre csak a nehézségi erő hat, akkor a test súlytalan.</a:t>
            </a:r>
          </a:p>
        </p:txBody>
      </p:sp>
      <p:graphicFrame>
        <p:nvGraphicFramePr>
          <p:cNvPr id="5" name="Objektum 4">
            <a:extLst>
              <a:ext uri="{FF2B5EF4-FFF2-40B4-BE49-F238E27FC236}">
                <a16:creationId xmlns:a16="http://schemas.microsoft.com/office/drawing/2014/main" id="{3B7AC411-8996-689A-56C4-9261DA970C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4538558"/>
              </p:ext>
            </p:extLst>
          </p:nvPr>
        </p:nvGraphicFramePr>
        <p:xfrm>
          <a:off x="255534" y="2521943"/>
          <a:ext cx="2233457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486400" imgH="8778099" progId="Acrobat.Document.DC">
                  <p:embed/>
                </p:oleObj>
              </mc:Choice>
              <mc:Fallback>
                <p:oleObj name="Acrobat Document" r:id="rId2" imgW="5486400" imgH="8778099" progId="Acrobat.Document.DC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34" y="2521943"/>
                        <a:ext cx="2233457" cy="3600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um 5">
            <a:extLst>
              <a:ext uri="{FF2B5EF4-FFF2-40B4-BE49-F238E27FC236}">
                <a16:creationId xmlns:a16="http://schemas.microsoft.com/office/drawing/2014/main" id="{964EBC3D-DD88-AFAC-CFBD-DF342F9E22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3716040"/>
              </p:ext>
            </p:extLst>
          </p:nvPr>
        </p:nvGraphicFramePr>
        <p:xfrm>
          <a:off x="2711488" y="2521943"/>
          <a:ext cx="4499174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10972800" imgH="8778099" progId="Acrobat.Document.DC">
                  <p:embed/>
                </p:oleObj>
              </mc:Choice>
              <mc:Fallback>
                <p:oleObj name="Acrobat Document" r:id="rId4" imgW="10972800" imgH="8778099" progId="Acrobat.Document.DC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1488" y="2521943"/>
                        <a:ext cx="4499174" cy="3600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um 6">
            <a:extLst>
              <a:ext uri="{FF2B5EF4-FFF2-40B4-BE49-F238E27FC236}">
                <a16:creationId xmlns:a16="http://schemas.microsoft.com/office/drawing/2014/main" id="{AA6ED0EA-4927-5B8C-ECD5-50D3B9DB9D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1176886"/>
              </p:ext>
            </p:extLst>
          </p:nvPr>
        </p:nvGraphicFramePr>
        <p:xfrm>
          <a:off x="7433158" y="2521943"/>
          <a:ext cx="4503308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10972800" imgH="8778099" progId="Acrobat.Document.DC">
                  <p:embed/>
                </p:oleObj>
              </mc:Choice>
              <mc:Fallback>
                <p:oleObj name="Acrobat Document" r:id="rId6" imgW="10972800" imgH="8778099" progId="Acrobat.Document.DC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3158" y="2521943"/>
                        <a:ext cx="4503308" cy="3600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79297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EB9CB90-4D16-973B-BF59-57C25CF54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80" y="1272208"/>
            <a:ext cx="4252125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7BE76EC-3D48-4BE5-5137-37CAD155CDA3}"/>
              </a:ext>
            </a:extLst>
          </p:cNvPr>
          <p:cNvSpPr txBox="1">
            <a:spLocks/>
          </p:cNvSpPr>
          <p:nvPr/>
        </p:nvSpPr>
        <p:spPr>
          <a:xfrm>
            <a:off x="0" y="230400"/>
            <a:ext cx="12192000" cy="5759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400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Mikrogravitáció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A2800085-AFC4-575E-C45C-5BDA77EEE848}"/>
              </a:ext>
            </a:extLst>
          </p:cNvPr>
          <p:cNvSpPr txBox="1"/>
          <p:nvPr/>
        </p:nvSpPr>
        <p:spPr>
          <a:xfrm>
            <a:off x="4931452" y="1272208"/>
            <a:ext cx="6997368" cy="522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Az űrhajóban lévő (a külső környezettől elzárt) megfigyelő </a:t>
            </a:r>
            <a:r>
              <a:rPr lang="hu-HU" sz="2800" i="1" dirty="0">
                <a:latin typeface="Cambria" panose="02040503050406030204" pitchFamily="18" charset="0"/>
                <a:ea typeface="Cambria" panose="02040503050406030204" pitchFamily="18" charset="0"/>
              </a:rPr>
              <a:t>gyakorlatilag</a:t>
            </a: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 nem érzékeli a gravitációt. (Az elengedett test nem esik le, a meglökött test egyenes vonalú egyenletes mozgást végez.)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Az űrhajó belsejében magára hagyott testeknél csak a földfelszíni gravitáció kb. milliomod részének megfelelő gyorsulások mérhetők (az űrhajóhoz viszonyítva).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Emiatt a súlytalanság helyett gyakran használt kifejezés a </a:t>
            </a:r>
            <a:r>
              <a:rPr lang="hu-HU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mikrogravitáció</a:t>
            </a: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b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hu-HU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hu-HU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81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BE76EC-3D48-4BE5-5137-37CAD155CDA3}"/>
              </a:ext>
            </a:extLst>
          </p:cNvPr>
          <p:cNvSpPr txBox="1">
            <a:spLocks/>
          </p:cNvSpPr>
          <p:nvPr/>
        </p:nvSpPr>
        <p:spPr>
          <a:xfrm>
            <a:off x="0" y="230400"/>
            <a:ext cx="12192000" cy="5759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400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Mikrogravitáció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2D37714F-2C38-BDC9-E44B-4D5163B45C04}"/>
              </a:ext>
            </a:extLst>
          </p:cNvPr>
          <p:cNvSpPr txBox="1"/>
          <p:nvPr/>
        </p:nvSpPr>
        <p:spPr>
          <a:xfrm>
            <a:off x="5744816" y="4259430"/>
            <a:ext cx="6184003" cy="2379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A Nemzetközi Űrállomás (ISS) azonban „csak” </a:t>
            </a:r>
            <a:r>
              <a:rPr lang="hu-HU" sz="2800" dirty="0">
                <a:solidFill>
                  <a:srgbClr val="004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418 km</a:t>
            </a: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 távolságban kering a </a:t>
            </a:r>
            <a:r>
              <a:rPr lang="hu-HU" sz="2800" dirty="0">
                <a:solidFill>
                  <a:srgbClr val="004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6371 km </a:t>
            </a: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sugarú Földtől.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Itt még jelentős a Föld által kifejtett gravitációs erő.</a:t>
            </a:r>
          </a:p>
          <a:p>
            <a:endParaRPr lang="hu-HU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C84E38D9-B372-CC5A-AEE7-99D809F3B880}"/>
              </a:ext>
            </a:extLst>
          </p:cNvPr>
          <p:cNvSpPr txBox="1"/>
          <p:nvPr/>
        </p:nvSpPr>
        <p:spPr>
          <a:xfrm>
            <a:off x="5744816" y="1272208"/>
            <a:ext cx="6184003" cy="30956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hu-HU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mikro</a:t>
            </a:r>
            <a:r>
              <a:rPr lang="hu-HU" sz="2800" i="1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 a szóösszetételekben a vele összetett fogalom kicsiny voltát jelöli.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hu-HU" sz="2800" i="1" dirty="0">
                <a:latin typeface="Cambria" panose="02040503050406030204" pitchFamily="18" charset="0"/>
                <a:ea typeface="Cambria" panose="02040503050406030204" pitchFamily="18" charset="0"/>
              </a:rPr>
              <a:t>mikrogravitáció</a:t>
            </a: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 kifejezés tehát azt sugallja, hogy az űreszközre, és az abban lévő személyekre, testekre gyakorlatilag nem hat gravitáció.</a:t>
            </a:r>
          </a:p>
          <a:p>
            <a:endParaRPr lang="hu-HU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20691D47-DD1F-EBB0-7182-363607CBC548}"/>
              </a:ext>
            </a:extLst>
          </p:cNvPr>
          <p:cNvSpPr txBox="1"/>
          <p:nvPr/>
        </p:nvSpPr>
        <p:spPr>
          <a:xfrm>
            <a:off x="2574119" y="972000"/>
            <a:ext cx="588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ISS</a:t>
            </a:r>
          </a:p>
        </p:txBody>
      </p:sp>
      <p:pic>
        <p:nvPicPr>
          <p:cNvPr id="5" name="Kép 4" descr="A képen bolygó, Föld, Égitest, gömb látható&#10;&#10;Automatikusan generált leírás">
            <a:extLst>
              <a:ext uri="{FF2B5EF4-FFF2-40B4-BE49-F238E27FC236}">
                <a16:creationId xmlns:a16="http://schemas.microsoft.com/office/drawing/2014/main" id="{C0349E30-595F-1C59-1CB0-61C2C5020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85" y="1498344"/>
            <a:ext cx="5117690" cy="5056667"/>
          </a:xfrm>
          <a:prstGeom prst="rect">
            <a:avLst/>
          </a:prstGeom>
        </p:spPr>
      </p:pic>
      <p:sp>
        <p:nvSpPr>
          <p:cNvPr id="4" name="Ellipszis 3">
            <a:extLst>
              <a:ext uri="{FF2B5EF4-FFF2-40B4-BE49-F238E27FC236}">
                <a16:creationId xmlns:a16="http://schemas.microsoft.com/office/drawing/2014/main" id="{E3B74DC6-4E56-A998-4CF2-79451FBBA157}"/>
              </a:ext>
            </a:extLst>
          </p:cNvPr>
          <p:cNvSpPr/>
          <p:nvPr/>
        </p:nvSpPr>
        <p:spPr>
          <a:xfrm>
            <a:off x="262800" y="1429163"/>
            <a:ext cx="5220000" cy="5220000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ln w="6350">
                <a:solidFill>
                  <a:schemeClr val="tx1"/>
                </a:solidFill>
              </a:ln>
            </a:endParaRPr>
          </a:p>
        </p:txBody>
      </p:sp>
      <p:sp>
        <p:nvSpPr>
          <p:cNvPr id="10" name="Ellipszis 9">
            <a:extLst>
              <a:ext uri="{FF2B5EF4-FFF2-40B4-BE49-F238E27FC236}">
                <a16:creationId xmlns:a16="http://schemas.microsoft.com/office/drawing/2014/main" id="{796FB436-E261-480D-A9A8-86B1E5AB6A72}"/>
              </a:ext>
            </a:extLst>
          </p:cNvPr>
          <p:cNvSpPr/>
          <p:nvPr/>
        </p:nvSpPr>
        <p:spPr>
          <a:xfrm>
            <a:off x="2818800" y="1371600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81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9" grpId="0" uiExpand="1" build="p"/>
      <p:bldP spid="12" grpId="0"/>
      <p:bldP spid="4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BE76EC-3D48-4BE5-5137-37CAD155CDA3}"/>
              </a:ext>
            </a:extLst>
          </p:cNvPr>
          <p:cNvSpPr txBox="1">
            <a:spLocks/>
          </p:cNvSpPr>
          <p:nvPr/>
        </p:nvSpPr>
        <p:spPr>
          <a:xfrm>
            <a:off x="0" y="230400"/>
            <a:ext cx="12192000" cy="5759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400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Mikrogravitáció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20691D47-DD1F-EBB0-7182-363607CBC548}"/>
              </a:ext>
            </a:extLst>
          </p:cNvPr>
          <p:cNvSpPr txBox="1"/>
          <p:nvPr/>
        </p:nvSpPr>
        <p:spPr>
          <a:xfrm>
            <a:off x="2574119" y="972000"/>
            <a:ext cx="588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ISS</a:t>
            </a:r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95222E20-5EFC-2AC5-9E32-F1C74F136D87}"/>
              </a:ext>
            </a:extLst>
          </p:cNvPr>
          <p:cNvSpPr txBox="1"/>
          <p:nvPr/>
        </p:nvSpPr>
        <p:spPr>
          <a:xfrm>
            <a:off x="5689291" y="1709939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i="1" dirty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 = 6371 km</a:t>
            </a:r>
            <a:endParaRPr lang="hu-HU" sz="2800" dirty="0"/>
          </a:p>
        </p:txBody>
      </p:sp>
      <p:sp>
        <p:nvSpPr>
          <p:cNvPr id="41" name="Szövegdoboz 40">
            <a:extLst>
              <a:ext uri="{FF2B5EF4-FFF2-40B4-BE49-F238E27FC236}">
                <a16:creationId xmlns:a16="http://schemas.microsoft.com/office/drawing/2014/main" id="{27780D3D-4F30-E16C-A267-FB681F00F470}"/>
              </a:ext>
            </a:extLst>
          </p:cNvPr>
          <p:cNvSpPr txBox="1"/>
          <p:nvPr/>
        </p:nvSpPr>
        <p:spPr>
          <a:xfrm>
            <a:off x="5688000" y="1272292"/>
            <a:ext cx="22573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i="1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 =   418 km</a:t>
            </a:r>
            <a:endParaRPr lang="hu-HU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CED10277-3CBA-EBBD-4633-1CAF0577694F}"/>
              </a:ext>
            </a:extLst>
          </p:cNvPr>
          <p:cNvSpPr txBox="1"/>
          <p:nvPr/>
        </p:nvSpPr>
        <p:spPr>
          <a:xfrm>
            <a:off x="9456448" y="1487235"/>
            <a:ext cx="22573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i="1" dirty="0">
                <a:solidFill>
                  <a:srgbClr val="004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hu-HU" sz="2800" dirty="0">
                <a:solidFill>
                  <a:srgbClr val="004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6789 km</a:t>
            </a:r>
            <a:endParaRPr lang="hu-HU" sz="2800" i="1" dirty="0">
              <a:solidFill>
                <a:srgbClr val="004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Jobb oldali kapcsos zárójel 5">
            <a:extLst>
              <a:ext uri="{FF2B5EF4-FFF2-40B4-BE49-F238E27FC236}">
                <a16:creationId xmlns:a16="http://schemas.microsoft.com/office/drawing/2014/main" id="{2B0C16BA-60DB-65A5-9E02-118E2F5BABB0}"/>
              </a:ext>
            </a:extLst>
          </p:cNvPr>
          <p:cNvSpPr/>
          <p:nvPr/>
        </p:nvSpPr>
        <p:spPr>
          <a:xfrm>
            <a:off x="8570423" y="1437828"/>
            <a:ext cx="187943" cy="669533"/>
          </a:xfrm>
          <a:prstGeom prst="rightBrace">
            <a:avLst>
              <a:gd name="adj1" fmla="val 30310"/>
              <a:gd name="adj2" fmla="val 5028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C10DFC94-434F-DF1A-50C4-99923E696EA0}"/>
              </a:ext>
            </a:extLst>
          </p:cNvPr>
          <p:cNvSpPr/>
          <p:nvPr/>
        </p:nvSpPr>
        <p:spPr>
          <a:xfrm>
            <a:off x="435670" y="1593042"/>
            <a:ext cx="4896000" cy="4896000"/>
          </a:xfrm>
          <a:prstGeom prst="ellipse">
            <a:avLst/>
          </a:prstGeom>
          <a:solidFill>
            <a:srgbClr val="D9D9F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cxnSp>
        <p:nvCxnSpPr>
          <p:cNvPr id="17" name="Egyenes összekötő 16">
            <a:extLst>
              <a:ext uri="{FF2B5EF4-FFF2-40B4-BE49-F238E27FC236}">
                <a16:creationId xmlns:a16="http://schemas.microsoft.com/office/drawing/2014/main" id="{2A8005CB-C8DC-C862-1A62-E57D75BBC7B5}"/>
              </a:ext>
            </a:extLst>
          </p:cNvPr>
          <p:cNvCxnSpPr>
            <a:cxnSpLocks/>
            <a:endCxn id="4" idx="0"/>
          </p:cNvCxnSpPr>
          <p:nvPr/>
        </p:nvCxnSpPr>
        <p:spPr>
          <a:xfrm flipV="1">
            <a:off x="2872800" y="1429824"/>
            <a:ext cx="0" cy="2610000"/>
          </a:xfrm>
          <a:prstGeom prst="line">
            <a:avLst/>
          </a:prstGeom>
          <a:ln w="31750">
            <a:solidFill>
              <a:srgbClr val="004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zis 3">
            <a:extLst>
              <a:ext uri="{FF2B5EF4-FFF2-40B4-BE49-F238E27FC236}">
                <a16:creationId xmlns:a16="http://schemas.microsoft.com/office/drawing/2014/main" id="{E3B74DC6-4E56-A998-4CF2-79451FBBA157}"/>
              </a:ext>
            </a:extLst>
          </p:cNvPr>
          <p:cNvSpPr/>
          <p:nvPr/>
        </p:nvSpPr>
        <p:spPr>
          <a:xfrm>
            <a:off x="262800" y="1429824"/>
            <a:ext cx="5220000" cy="5220000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ln w="6350">
                <a:solidFill>
                  <a:schemeClr val="tx1"/>
                </a:solidFill>
              </a:ln>
            </a:endParaRPr>
          </a:p>
        </p:txBody>
      </p:sp>
      <p:sp>
        <p:nvSpPr>
          <p:cNvPr id="10" name="Ellipszis 9">
            <a:extLst>
              <a:ext uri="{FF2B5EF4-FFF2-40B4-BE49-F238E27FC236}">
                <a16:creationId xmlns:a16="http://schemas.microsoft.com/office/drawing/2014/main" id="{796FB436-E261-480D-A9A8-86B1E5AB6A72}"/>
              </a:ext>
            </a:extLst>
          </p:cNvPr>
          <p:cNvSpPr/>
          <p:nvPr/>
        </p:nvSpPr>
        <p:spPr>
          <a:xfrm>
            <a:off x="2818800" y="1372261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618465A3-461C-201A-2E53-AAE7D22F2CED}"/>
              </a:ext>
            </a:extLst>
          </p:cNvPr>
          <p:cNvSpPr txBox="1"/>
          <p:nvPr/>
        </p:nvSpPr>
        <p:spPr>
          <a:xfrm>
            <a:off x="2475955" y="2495757"/>
            <a:ext cx="319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i="1" dirty="0">
                <a:solidFill>
                  <a:srgbClr val="004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endParaRPr lang="hu-HU" sz="2800" dirty="0">
              <a:solidFill>
                <a:srgbClr val="004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Szövegdoboz 34">
                <a:extLst>
                  <a:ext uri="{FF2B5EF4-FFF2-40B4-BE49-F238E27FC236}">
                    <a16:creationId xmlns:a16="http://schemas.microsoft.com/office/drawing/2014/main" id="{ADCC0747-C2B2-37A9-B444-589F1F53BE53}"/>
                  </a:ext>
                </a:extLst>
              </p:cNvPr>
              <p:cNvSpPr txBox="1"/>
              <p:nvPr/>
            </p:nvSpPr>
            <p:spPr>
              <a:xfrm>
                <a:off x="5689291" y="2372797"/>
                <a:ext cx="6097656" cy="9223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u-HU" sz="28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hu-HU" sz="28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hu-HU" sz="28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hu-HU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u-HU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hu-HU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hu-H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hu-H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a:rPr lang="hu-H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sSup>
                            <m:sSupPr>
                              <m:ctrlPr>
                                <a:rPr lang="hu-HU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hu-HU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hu-HU" sz="2800" dirty="0"/>
              </a:p>
            </p:txBody>
          </p:sp>
        </mc:Choice>
        <mc:Fallback xmlns="">
          <p:sp>
            <p:nvSpPr>
              <p:cNvPr id="35" name="Szövegdoboz 34">
                <a:extLst>
                  <a:ext uri="{FF2B5EF4-FFF2-40B4-BE49-F238E27FC236}">
                    <a16:creationId xmlns:a16="http://schemas.microsoft.com/office/drawing/2014/main" id="{ADCC0747-C2B2-37A9-B444-589F1F53B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9291" y="2372797"/>
                <a:ext cx="6097656" cy="92236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Szövegdoboz 35">
                <a:extLst>
                  <a:ext uri="{FF2B5EF4-FFF2-40B4-BE49-F238E27FC236}">
                    <a16:creationId xmlns:a16="http://schemas.microsoft.com/office/drawing/2014/main" id="{A9CFE37A-047D-0C5E-F566-076890404F4D}"/>
                  </a:ext>
                </a:extLst>
              </p:cNvPr>
              <p:cNvSpPr txBox="1"/>
              <p:nvPr/>
            </p:nvSpPr>
            <p:spPr>
              <a:xfrm>
                <a:off x="5689291" y="4387076"/>
                <a:ext cx="6383096" cy="14007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u-HU" sz="28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hu-HU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u-HU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6,67⋅</m:t>
                          </m:r>
                          <m:sSup>
                            <m:sSupPr>
                              <m:ctrlPr>
                                <a:rPr lang="hu-HU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hu-HU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−11</m:t>
                              </m:r>
                            </m:sup>
                          </m:sSup>
                          <m:r>
                            <a:rPr lang="hu-H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hu-HU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hu-HU" sz="28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hu-HU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sSup>
                                <m:sSupPr>
                                  <m:ctrlPr>
                                    <a:rPr lang="hu-HU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hu-HU" sz="2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hu-HU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hu-HU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hu-HU" sz="2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kg</m:t>
                                  </m:r>
                                </m:e>
                                <m:sup>
                                  <m:r>
                                    <a:rPr lang="hu-HU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hu-HU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⋅5,97⋅</m:t>
                          </m:r>
                          <m:sSup>
                            <m:sSupPr>
                              <m:ctrlPr>
                                <a:rPr lang="hu-HU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hu-HU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24</m:t>
                              </m:r>
                            </m:sup>
                          </m:sSup>
                          <m:r>
                            <a:rPr lang="hu-H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hu-HU" sz="2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kg</m:t>
                          </m:r>
                        </m:num>
                        <m:den>
                          <m:sSup>
                            <m:sSupPr>
                              <m:ctrlPr>
                                <a:rPr lang="hu-HU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hu-HU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u-HU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6 789 000 </m:t>
                                  </m:r>
                                  <m:r>
                                    <m:rPr>
                                      <m:nor/>
                                    </m:rPr>
                                    <a:rPr lang="hu-HU" sz="2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</m:d>
                            </m:e>
                            <m:sup>
                              <m:r>
                                <a:rPr lang="hu-HU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hu-HU" sz="28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Szövegdoboz 35">
                <a:extLst>
                  <a:ext uri="{FF2B5EF4-FFF2-40B4-BE49-F238E27FC236}">
                    <a16:creationId xmlns:a16="http://schemas.microsoft.com/office/drawing/2014/main" id="{A9CFE37A-047D-0C5E-F566-076890404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9291" y="4387076"/>
                <a:ext cx="6383096" cy="14007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Szövegdoboz 37">
                <a:extLst>
                  <a:ext uri="{FF2B5EF4-FFF2-40B4-BE49-F238E27FC236}">
                    <a16:creationId xmlns:a16="http://schemas.microsoft.com/office/drawing/2014/main" id="{25B3C748-A983-13E9-F13F-E8250E7A6E3F}"/>
                  </a:ext>
                </a:extLst>
              </p:cNvPr>
              <p:cNvSpPr txBox="1"/>
              <p:nvPr/>
            </p:nvSpPr>
            <p:spPr>
              <a:xfrm>
                <a:off x="5689291" y="3393049"/>
                <a:ext cx="4730556" cy="8961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u-HU" sz="28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hu-HU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u-H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hu-H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a:rPr lang="hu-H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sSup>
                            <m:sSupPr>
                              <m:ctrlPr>
                                <a:rPr lang="hu-HU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hu-HU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hu-HU" sz="28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Szövegdoboz 37">
                <a:extLst>
                  <a:ext uri="{FF2B5EF4-FFF2-40B4-BE49-F238E27FC236}">
                    <a16:creationId xmlns:a16="http://schemas.microsoft.com/office/drawing/2014/main" id="{25B3C748-A983-13E9-F13F-E8250E7A6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9291" y="3393049"/>
                <a:ext cx="4730556" cy="8961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Szövegdoboz 4">
                <a:extLst>
                  <a:ext uri="{FF2B5EF4-FFF2-40B4-BE49-F238E27FC236}">
                    <a16:creationId xmlns:a16="http://schemas.microsoft.com/office/drawing/2014/main" id="{34AADF64-9083-9D32-89C1-DB6770D989BC}"/>
                  </a:ext>
                </a:extLst>
              </p:cNvPr>
              <p:cNvSpPr txBox="1"/>
              <p:nvPr/>
            </p:nvSpPr>
            <p:spPr>
              <a:xfrm>
                <a:off x="5689291" y="5938949"/>
                <a:ext cx="3820005" cy="8300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=8,64 </m:t>
                      </m:r>
                      <m:f>
                        <m:fPr>
                          <m:ctrlP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hu-HU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num>
                        <m:den>
                          <m:sSup>
                            <m:sSupPr>
                              <m:ctrlPr>
                                <a:rPr lang="hu-HU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hu-HU" sz="2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lang="hu-HU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hu-HU" sz="2800" b="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Szövegdoboz 4">
                <a:extLst>
                  <a:ext uri="{FF2B5EF4-FFF2-40B4-BE49-F238E27FC236}">
                    <a16:creationId xmlns:a16="http://schemas.microsoft.com/office/drawing/2014/main" id="{34AADF64-9083-9D32-89C1-DB6770D98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9291" y="5938949"/>
                <a:ext cx="3820005" cy="83003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409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4" grpId="0"/>
      <p:bldP spid="35" grpId="0"/>
      <p:bldP spid="36" grpId="0"/>
      <p:bldP spid="38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40E333CC-13E8-99A3-B632-D53717DB1D4B}"/>
              </a:ext>
            </a:extLst>
          </p:cNvPr>
          <p:cNvSpPr txBox="1"/>
          <p:nvPr/>
        </p:nvSpPr>
        <p:spPr>
          <a:xfrm>
            <a:off x="9469755" y="1739106"/>
            <a:ext cx="2131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dirty="0">
                <a:solidFill>
                  <a:srgbClr val="0000FF"/>
                </a:solidFill>
              </a:rPr>
              <a:t>www.n2yo.com</a:t>
            </a:r>
          </a:p>
        </p:txBody>
      </p:sp>
      <p:sp>
        <p:nvSpPr>
          <p:cNvPr id="7" name="Akciógomb: üres 6">
            <a:hlinkClick r:id="rId2" highlightClick="1"/>
            <a:extLst>
              <a:ext uri="{FF2B5EF4-FFF2-40B4-BE49-F238E27FC236}">
                <a16:creationId xmlns:a16="http://schemas.microsoft.com/office/drawing/2014/main" id="{D0F8E520-DD6E-430F-278F-CD298D0C6C19}"/>
              </a:ext>
            </a:extLst>
          </p:cNvPr>
          <p:cNvSpPr/>
          <p:nvPr/>
        </p:nvSpPr>
        <p:spPr>
          <a:xfrm>
            <a:off x="9406798" y="1693449"/>
            <a:ext cx="2257318" cy="539710"/>
          </a:xfrm>
          <a:prstGeom prst="actionButtonBlank">
            <a:avLst/>
          </a:prstGeom>
          <a:solidFill>
            <a:srgbClr val="DDDDDD">
              <a:alpha val="20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riblet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4" name="Ellipszis 3">
            <a:extLst>
              <a:ext uri="{FF2B5EF4-FFF2-40B4-BE49-F238E27FC236}">
                <a16:creationId xmlns:a16="http://schemas.microsoft.com/office/drawing/2014/main" id="{E3B74DC6-4E56-A998-4CF2-79451FBBA157}"/>
              </a:ext>
            </a:extLst>
          </p:cNvPr>
          <p:cNvSpPr/>
          <p:nvPr/>
        </p:nvSpPr>
        <p:spPr>
          <a:xfrm>
            <a:off x="262800" y="1429824"/>
            <a:ext cx="5220000" cy="5220000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ln w="6350">
                <a:solidFill>
                  <a:schemeClr val="tx1"/>
                </a:solidFill>
              </a:ln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7BE76EC-3D48-4BE5-5137-37CAD155CDA3}"/>
              </a:ext>
            </a:extLst>
          </p:cNvPr>
          <p:cNvSpPr txBox="1">
            <a:spLocks/>
          </p:cNvSpPr>
          <p:nvPr/>
        </p:nvSpPr>
        <p:spPr>
          <a:xfrm>
            <a:off x="0" y="230400"/>
            <a:ext cx="12192000" cy="5759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400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Mikrogravitáció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20691D47-DD1F-EBB0-7182-363607CBC548}"/>
              </a:ext>
            </a:extLst>
          </p:cNvPr>
          <p:cNvSpPr txBox="1"/>
          <p:nvPr/>
        </p:nvSpPr>
        <p:spPr>
          <a:xfrm>
            <a:off x="2574119" y="972000"/>
            <a:ext cx="588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ISS</a:t>
            </a:r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95222E20-5EFC-2AC5-9E32-F1C74F136D87}"/>
              </a:ext>
            </a:extLst>
          </p:cNvPr>
          <p:cNvSpPr txBox="1"/>
          <p:nvPr/>
        </p:nvSpPr>
        <p:spPr>
          <a:xfrm>
            <a:off x="5689291" y="1709939"/>
            <a:ext cx="22945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i="1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 = 7660 m/s</a:t>
            </a:r>
            <a:endParaRPr lang="hu-HU" sz="2800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CED10277-3CBA-EBBD-4633-1CAF0577694F}"/>
              </a:ext>
            </a:extLst>
          </p:cNvPr>
          <p:cNvSpPr txBox="1"/>
          <p:nvPr/>
        </p:nvSpPr>
        <p:spPr>
          <a:xfrm>
            <a:off x="5688000" y="1272292"/>
            <a:ext cx="22573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i="1" dirty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 = 6789 km</a:t>
            </a:r>
            <a:endParaRPr lang="hu-HU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C10DFC94-434F-DF1A-50C4-99923E696EA0}"/>
              </a:ext>
            </a:extLst>
          </p:cNvPr>
          <p:cNvSpPr/>
          <p:nvPr/>
        </p:nvSpPr>
        <p:spPr>
          <a:xfrm>
            <a:off x="435670" y="1593042"/>
            <a:ext cx="4896000" cy="4896000"/>
          </a:xfrm>
          <a:prstGeom prst="ellipse">
            <a:avLst/>
          </a:prstGeom>
          <a:solidFill>
            <a:srgbClr val="D9D9F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cxnSp>
        <p:nvCxnSpPr>
          <p:cNvPr id="17" name="Egyenes összekötő 16">
            <a:extLst>
              <a:ext uri="{FF2B5EF4-FFF2-40B4-BE49-F238E27FC236}">
                <a16:creationId xmlns:a16="http://schemas.microsoft.com/office/drawing/2014/main" id="{2A8005CB-C8DC-C862-1A62-E57D75BBC7B5}"/>
              </a:ext>
            </a:extLst>
          </p:cNvPr>
          <p:cNvCxnSpPr>
            <a:cxnSpLocks/>
            <a:endCxn id="4" idx="0"/>
          </p:cNvCxnSpPr>
          <p:nvPr/>
        </p:nvCxnSpPr>
        <p:spPr>
          <a:xfrm flipV="1">
            <a:off x="2872800" y="1429824"/>
            <a:ext cx="0" cy="26100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618465A3-461C-201A-2E53-AAE7D22F2CED}"/>
              </a:ext>
            </a:extLst>
          </p:cNvPr>
          <p:cNvSpPr txBox="1"/>
          <p:nvPr/>
        </p:nvSpPr>
        <p:spPr>
          <a:xfrm>
            <a:off x="2475955" y="2495757"/>
            <a:ext cx="319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i="1" dirty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endParaRPr lang="hu-HU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zövegdoboz 14">
                <a:extLst>
                  <a:ext uri="{FF2B5EF4-FFF2-40B4-BE49-F238E27FC236}">
                    <a16:creationId xmlns:a16="http://schemas.microsoft.com/office/drawing/2014/main" id="{10D98388-1C68-1665-F379-A8862E49ACE6}"/>
                  </a:ext>
                </a:extLst>
              </p:cNvPr>
              <p:cNvSpPr txBox="1"/>
              <p:nvPr/>
            </p:nvSpPr>
            <p:spPr>
              <a:xfrm>
                <a:off x="5688000" y="2611372"/>
                <a:ext cx="6029788" cy="12514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cp</m:t>
                          </m:r>
                        </m:sub>
                      </m:sSub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u-HU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hu-HU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hu-HU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hu-HU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hu-HU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hu-HU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u-HU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7660 </m:t>
                                  </m:r>
                                  <m:f>
                                    <m:fPr>
                                      <m:ctrlPr>
                                        <a:rPr lang="hu-HU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nor/>
                                        </m:rPr>
                                        <a:rPr lang="hu-HU" sz="2800" b="0" i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m</m:t>
                                      </m:r>
                                    </m:num>
                                    <m:den>
                                      <m:r>
                                        <m:rPr>
                                          <m:nor/>
                                        </m:rPr>
                                        <a:rPr lang="hu-HU" sz="2800" b="0" i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s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hu-HU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nor/>
                            </m:rPr>
                            <a:rPr lang="hu-HU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6</m:t>
                          </m:r>
                          <m:r>
                            <m:rPr>
                              <m:nor/>
                            </m:rPr>
                            <a:rPr lang="hu-HU" sz="2800" b="0" i="0" dirty="0" smtClean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hu-HU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789 </m:t>
                          </m:r>
                          <m:r>
                            <m:rPr>
                              <m:nor/>
                            </m:rPr>
                            <a:rPr lang="hu-HU" sz="2800" b="0" i="0" dirty="0" smtClean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000 </m:t>
                          </m:r>
                          <m:r>
                            <m:rPr>
                              <m:nor/>
                            </m:rPr>
                            <a:rPr lang="hu-HU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m</m:t>
                          </m:r>
                        </m:den>
                      </m:f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=8,64</m:t>
                      </m:r>
                      <m:f>
                        <m:fPr>
                          <m:ctrlP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hu-HU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num>
                        <m:den>
                          <m:sSup>
                            <m:sSupPr>
                              <m:ctrlPr>
                                <a:rPr lang="hu-HU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hu-HU" sz="2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lang="hu-HU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hu-HU" sz="2800" b="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Szövegdoboz 14">
                <a:extLst>
                  <a:ext uri="{FF2B5EF4-FFF2-40B4-BE49-F238E27FC236}">
                    <a16:creationId xmlns:a16="http://schemas.microsoft.com/office/drawing/2014/main" id="{10D98388-1C68-1665-F379-A8862E49A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8000" y="2611372"/>
                <a:ext cx="6029788" cy="12514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Egyenes összekötő nyíllal 10">
            <a:extLst>
              <a:ext uri="{FF2B5EF4-FFF2-40B4-BE49-F238E27FC236}">
                <a16:creationId xmlns:a16="http://schemas.microsoft.com/office/drawing/2014/main" id="{9815379C-E453-54E4-5D51-71F8E426E210}"/>
              </a:ext>
            </a:extLst>
          </p:cNvPr>
          <p:cNvCxnSpPr>
            <a:cxnSpLocks/>
          </p:cNvCxnSpPr>
          <p:nvPr/>
        </p:nvCxnSpPr>
        <p:spPr>
          <a:xfrm>
            <a:off x="2868430" y="1426261"/>
            <a:ext cx="1372401" cy="0"/>
          </a:xfrm>
          <a:prstGeom prst="straightConnector1">
            <a:avLst/>
          </a:prstGeom>
          <a:ln w="63500">
            <a:solidFill>
              <a:srgbClr val="00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C32E8540-5143-0CD2-8685-4E07F3948B30}"/>
              </a:ext>
            </a:extLst>
          </p:cNvPr>
          <p:cNvSpPr txBox="1"/>
          <p:nvPr/>
        </p:nvSpPr>
        <p:spPr>
          <a:xfrm>
            <a:off x="3426254" y="930137"/>
            <a:ext cx="319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i="1" dirty="0">
                <a:solidFill>
                  <a:srgbClr val="004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endParaRPr lang="hu-HU" sz="2800" dirty="0">
              <a:solidFill>
                <a:srgbClr val="0040FF"/>
              </a:solidFill>
            </a:endParaRPr>
          </a:p>
        </p:txBody>
      </p:sp>
      <p:sp>
        <p:nvSpPr>
          <p:cNvPr id="10" name="Ellipszis 9">
            <a:extLst>
              <a:ext uri="{FF2B5EF4-FFF2-40B4-BE49-F238E27FC236}">
                <a16:creationId xmlns:a16="http://schemas.microsoft.com/office/drawing/2014/main" id="{796FB436-E261-480D-A9A8-86B1E5AB6A72}"/>
              </a:ext>
            </a:extLst>
          </p:cNvPr>
          <p:cNvSpPr/>
          <p:nvPr/>
        </p:nvSpPr>
        <p:spPr>
          <a:xfrm>
            <a:off x="2818800" y="1372261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1678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zis 3">
            <a:extLst>
              <a:ext uri="{FF2B5EF4-FFF2-40B4-BE49-F238E27FC236}">
                <a16:creationId xmlns:a16="http://schemas.microsoft.com/office/drawing/2014/main" id="{E3B74DC6-4E56-A998-4CF2-79451FBBA157}"/>
              </a:ext>
            </a:extLst>
          </p:cNvPr>
          <p:cNvSpPr/>
          <p:nvPr/>
        </p:nvSpPr>
        <p:spPr>
          <a:xfrm>
            <a:off x="262800" y="1429824"/>
            <a:ext cx="5220000" cy="5220000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ln w="6350">
                <a:solidFill>
                  <a:schemeClr val="tx1"/>
                </a:solidFill>
              </a:ln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7BE76EC-3D48-4BE5-5137-37CAD155CDA3}"/>
              </a:ext>
            </a:extLst>
          </p:cNvPr>
          <p:cNvSpPr txBox="1">
            <a:spLocks/>
          </p:cNvSpPr>
          <p:nvPr/>
        </p:nvSpPr>
        <p:spPr>
          <a:xfrm>
            <a:off x="0" y="230400"/>
            <a:ext cx="12192000" cy="5759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400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Mikrogravitáció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20691D47-DD1F-EBB0-7182-363607CBC548}"/>
              </a:ext>
            </a:extLst>
          </p:cNvPr>
          <p:cNvSpPr txBox="1"/>
          <p:nvPr/>
        </p:nvSpPr>
        <p:spPr>
          <a:xfrm>
            <a:off x="2465477" y="972000"/>
            <a:ext cx="814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Hold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CED10277-3CBA-EBBD-4633-1CAF0577694F}"/>
              </a:ext>
            </a:extLst>
          </p:cNvPr>
          <p:cNvSpPr txBox="1"/>
          <p:nvPr/>
        </p:nvSpPr>
        <p:spPr>
          <a:xfrm>
            <a:off x="5688000" y="1272292"/>
            <a:ext cx="60297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i="1" dirty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 = 384 000 km</a:t>
            </a:r>
            <a:endParaRPr lang="hu-HU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7" name="Egyenes összekötő 16">
            <a:extLst>
              <a:ext uri="{FF2B5EF4-FFF2-40B4-BE49-F238E27FC236}">
                <a16:creationId xmlns:a16="http://schemas.microsoft.com/office/drawing/2014/main" id="{2A8005CB-C8DC-C862-1A62-E57D75BBC7B5}"/>
              </a:ext>
            </a:extLst>
          </p:cNvPr>
          <p:cNvCxnSpPr>
            <a:cxnSpLocks/>
            <a:endCxn id="4" idx="0"/>
          </p:cNvCxnSpPr>
          <p:nvPr/>
        </p:nvCxnSpPr>
        <p:spPr>
          <a:xfrm flipV="1">
            <a:off x="2872800" y="1429824"/>
            <a:ext cx="0" cy="26100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zis 9">
            <a:extLst>
              <a:ext uri="{FF2B5EF4-FFF2-40B4-BE49-F238E27FC236}">
                <a16:creationId xmlns:a16="http://schemas.microsoft.com/office/drawing/2014/main" id="{796FB436-E261-480D-A9A8-86B1E5AB6A72}"/>
              </a:ext>
            </a:extLst>
          </p:cNvPr>
          <p:cNvSpPr/>
          <p:nvPr/>
        </p:nvSpPr>
        <p:spPr>
          <a:xfrm>
            <a:off x="2818800" y="1372261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618465A3-461C-201A-2E53-AAE7D22F2CED}"/>
              </a:ext>
            </a:extLst>
          </p:cNvPr>
          <p:cNvSpPr txBox="1"/>
          <p:nvPr/>
        </p:nvSpPr>
        <p:spPr>
          <a:xfrm>
            <a:off x="2475955" y="2495757"/>
            <a:ext cx="319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i="1" dirty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endParaRPr lang="hu-HU" sz="2800" dirty="0"/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C10DFC94-434F-DF1A-50C4-99923E696EA0}"/>
              </a:ext>
            </a:extLst>
          </p:cNvPr>
          <p:cNvSpPr/>
          <p:nvPr/>
        </p:nvSpPr>
        <p:spPr>
          <a:xfrm>
            <a:off x="2782800" y="3949824"/>
            <a:ext cx="180000" cy="180000"/>
          </a:xfrm>
          <a:prstGeom prst="ellipse">
            <a:avLst/>
          </a:prstGeom>
          <a:solidFill>
            <a:srgbClr val="0000FF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60740957-DAAE-138F-C524-A8483D1A6235}"/>
              </a:ext>
            </a:extLst>
          </p:cNvPr>
          <p:cNvSpPr txBox="1"/>
          <p:nvPr/>
        </p:nvSpPr>
        <p:spPr>
          <a:xfrm>
            <a:off x="2494748" y="4187387"/>
            <a:ext cx="756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Föld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A0BE9000-95B7-D0DB-DB09-8886C4BE26F4}"/>
              </a:ext>
            </a:extLst>
          </p:cNvPr>
          <p:cNvSpPr txBox="1"/>
          <p:nvPr/>
        </p:nvSpPr>
        <p:spPr>
          <a:xfrm>
            <a:off x="5688000" y="1709939"/>
            <a:ext cx="56741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i="1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 = 27,32 nap ≈ 2 360 000 s</a:t>
            </a:r>
            <a:endParaRPr lang="hu-HU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Szövegdoboz 6">
                <a:extLst>
                  <a:ext uri="{FF2B5EF4-FFF2-40B4-BE49-F238E27FC236}">
                    <a16:creationId xmlns:a16="http://schemas.microsoft.com/office/drawing/2014/main" id="{51D5BF36-F213-E8DE-8E49-B467DD000B00}"/>
                  </a:ext>
                </a:extLst>
              </p:cNvPr>
              <p:cNvSpPr txBox="1"/>
              <p:nvPr/>
            </p:nvSpPr>
            <p:spPr>
              <a:xfrm>
                <a:off x="5688000" y="2611372"/>
                <a:ext cx="6029788" cy="11837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cp</m:t>
                          </m:r>
                        </m:sub>
                      </m:sSub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hu-HU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hu-HU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u-HU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hu-HU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hu-HU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hu-HU" sz="2800" b="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Szövegdoboz 6">
                <a:extLst>
                  <a:ext uri="{FF2B5EF4-FFF2-40B4-BE49-F238E27FC236}">
                    <a16:creationId xmlns:a16="http://schemas.microsoft.com/office/drawing/2014/main" id="{51D5BF36-F213-E8DE-8E49-B467DD000B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8000" y="2611372"/>
                <a:ext cx="6029788" cy="118372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zövegdoboz 10">
                <a:extLst>
                  <a:ext uri="{FF2B5EF4-FFF2-40B4-BE49-F238E27FC236}">
                    <a16:creationId xmlns:a16="http://schemas.microsoft.com/office/drawing/2014/main" id="{B12D9D39-8260-639A-4FFB-8C0352419359}"/>
                  </a:ext>
                </a:extLst>
              </p:cNvPr>
              <p:cNvSpPr txBox="1"/>
              <p:nvPr/>
            </p:nvSpPr>
            <p:spPr>
              <a:xfrm>
                <a:off x="5688000" y="4131520"/>
                <a:ext cx="6502709" cy="11455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cp</m:t>
                          </m:r>
                        </m:sub>
                      </m:sSub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hu-HU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hu-HU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hu-HU" sz="2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u-HU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hu-HU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hu-HU" sz="2800" dirty="0">
                                      <a:latin typeface="Cambria" panose="02040503050406030204" pitchFamily="18" charset="0"/>
                                      <a:ea typeface="Cambria" panose="02040503050406030204" pitchFamily="18" charset="0"/>
                                    </a:rPr>
                                    <m:t>2 360 000 </m:t>
                                  </m:r>
                                  <m:r>
                                    <m:rPr>
                                      <m:nor/>
                                    </m:rPr>
                                    <a:rPr lang="hu-HU" sz="2800" dirty="0">
                                      <a:latin typeface="Cambria" panose="02040503050406030204" pitchFamily="18" charset="0"/>
                                      <a:ea typeface="Cambria" panose="02040503050406030204" pitchFamily="18" charset="0"/>
                                    </a:rPr>
                                    <m:t>s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hu-HU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hu-HU" sz="2800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nor/>
                        </m:rPr>
                        <a:rPr lang="hu-HU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384 000 </m:t>
                      </m:r>
                      <m:r>
                        <m:rPr>
                          <m:nor/>
                        </m:rPr>
                        <a:rPr lang="hu-HU" sz="2800" b="0" i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000 </m:t>
                      </m:r>
                      <m:r>
                        <m:rPr>
                          <m:nor/>
                        </m:rPr>
                        <a:rPr lang="hu-HU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hu-HU" sz="2800" b="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Szövegdoboz 10">
                <a:extLst>
                  <a:ext uri="{FF2B5EF4-FFF2-40B4-BE49-F238E27FC236}">
                    <a16:creationId xmlns:a16="http://schemas.microsoft.com/office/drawing/2014/main" id="{B12D9D39-8260-639A-4FFB-8C03524193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8000" y="4131520"/>
                <a:ext cx="6502709" cy="11455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zövegdoboz 14">
                <a:extLst>
                  <a:ext uri="{FF2B5EF4-FFF2-40B4-BE49-F238E27FC236}">
                    <a16:creationId xmlns:a16="http://schemas.microsoft.com/office/drawing/2014/main" id="{DCB730B9-BE88-DC03-CDED-63D2E5B23777}"/>
                  </a:ext>
                </a:extLst>
              </p:cNvPr>
              <p:cNvSpPr txBox="1"/>
              <p:nvPr/>
            </p:nvSpPr>
            <p:spPr>
              <a:xfrm>
                <a:off x="5688000" y="5613515"/>
                <a:ext cx="6029788" cy="8300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cp</m:t>
                          </m:r>
                        </m:sub>
                      </m:sSub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u-HU" sz="2800" i="1">
                          <a:latin typeface="Cambria Math" panose="02040503050406030204" pitchFamily="18" charset="0"/>
                        </a:rPr>
                        <m:t>0,0027 </m:t>
                      </m:r>
                      <m:f>
                        <m:fPr>
                          <m:ctrlPr>
                            <a:rPr lang="hu-HU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hu-HU" sz="2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num>
                        <m:den>
                          <m:sSup>
                            <m:sSupPr>
                              <m:ctrlPr>
                                <a:rPr lang="hu-HU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hu-HU" sz="28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lang="hu-HU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hu-HU" sz="2800" b="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Szövegdoboz 14">
                <a:extLst>
                  <a:ext uri="{FF2B5EF4-FFF2-40B4-BE49-F238E27FC236}">
                    <a16:creationId xmlns:a16="http://schemas.microsoft.com/office/drawing/2014/main" id="{DCB730B9-BE88-DC03-CDED-63D2E5B237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8000" y="5613515"/>
                <a:ext cx="6029788" cy="8300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139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zis 3">
            <a:extLst>
              <a:ext uri="{FF2B5EF4-FFF2-40B4-BE49-F238E27FC236}">
                <a16:creationId xmlns:a16="http://schemas.microsoft.com/office/drawing/2014/main" id="{E3B74DC6-4E56-A998-4CF2-79451FBBA157}"/>
              </a:ext>
            </a:extLst>
          </p:cNvPr>
          <p:cNvSpPr/>
          <p:nvPr/>
        </p:nvSpPr>
        <p:spPr>
          <a:xfrm>
            <a:off x="262800" y="1429824"/>
            <a:ext cx="5220000" cy="5220000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ln w="6350">
                <a:solidFill>
                  <a:schemeClr val="tx1"/>
                </a:solidFill>
              </a:ln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7BE76EC-3D48-4BE5-5137-37CAD155CDA3}"/>
              </a:ext>
            </a:extLst>
          </p:cNvPr>
          <p:cNvSpPr txBox="1">
            <a:spLocks/>
          </p:cNvSpPr>
          <p:nvPr/>
        </p:nvSpPr>
        <p:spPr>
          <a:xfrm>
            <a:off x="0" y="230400"/>
            <a:ext cx="12192000" cy="5759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400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Mikrogravitáció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20691D47-DD1F-EBB0-7182-363607CBC548}"/>
              </a:ext>
            </a:extLst>
          </p:cNvPr>
          <p:cNvSpPr txBox="1"/>
          <p:nvPr/>
        </p:nvSpPr>
        <p:spPr>
          <a:xfrm>
            <a:off x="2465477" y="972000"/>
            <a:ext cx="814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Hold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CED10277-3CBA-EBBD-4633-1CAF0577694F}"/>
              </a:ext>
            </a:extLst>
          </p:cNvPr>
          <p:cNvSpPr txBox="1"/>
          <p:nvPr/>
        </p:nvSpPr>
        <p:spPr>
          <a:xfrm>
            <a:off x="5688000" y="1272292"/>
            <a:ext cx="60297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i="1" dirty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 = 384 000 km</a:t>
            </a:r>
            <a:endParaRPr lang="hu-HU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7" name="Egyenes összekötő 16">
            <a:extLst>
              <a:ext uri="{FF2B5EF4-FFF2-40B4-BE49-F238E27FC236}">
                <a16:creationId xmlns:a16="http://schemas.microsoft.com/office/drawing/2014/main" id="{2A8005CB-C8DC-C862-1A62-E57D75BBC7B5}"/>
              </a:ext>
            </a:extLst>
          </p:cNvPr>
          <p:cNvCxnSpPr>
            <a:cxnSpLocks/>
            <a:endCxn id="4" idx="0"/>
          </p:cNvCxnSpPr>
          <p:nvPr/>
        </p:nvCxnSpPr>
        <p:spPr>
          <a:xfrm flipV="1">
            <a:off x="2872800" y="1429824"/>
            <a:ext cx="0" cy="26100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zis 9">
            <a:extLst>
              <a:ext uri="{FF2B5EF4-FFF2-40B4-BE49-F238E27FC236}">
                <a16:creationId xmlns:a16="http://schemas.microsoft.com/office/drawing/2014/main" id="{796FB436-E261-480D-A9A8-86B1E5AB6A72}"/>
              </a:ext>
            </a:extLst>
          </p:cNvPr>
          <p:cNvSpPr/>
          <p:nvPr/>
        </p:nvSpPr>
        <p:spPr>
          <a:xfrm>
            <a:off x="2818800" y="1372261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618465A3-461C-201A-2E53-AAE7D22F2CED}"/>
              </a:ext>
            </a:extLst>
          </p:cNvPr>
          <p:cNvSpPr txBox="1"/>
          <p:nvPr/>
        </p:nvSpPr>
        <p:spPr>
          <a:xfrm>
            <a:off x="2475955" y="2495757"/>
            <a:ext cx="319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i="1" dirty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endParaRPr lang="hu-HU" sz="2800" dirty="0"/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C10DFC94-434F-DF1A-50C4-99923E696EA0}"/>
              </a:ext>
            </a:extLst>
          </p:cNvPr>
          <p:cNvSpPr/>
          <p:nvPr/>
        </p:nvSpPr>
        <p:spPr>
          <a:xfrm>
            <a:off x="2782800" y="3949824"/>
            <a:ext cx="180000" cy="180000"/>
          </a:xfrm>
          <a:prstGeom prst="ellipse">
            <a:avLst/>
          </a:prstGeom>
          <a:solidFill>
            <a:srgbClr val="0000FF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60740957-DAAE-138F-C524-A8483D1A6235}"/>
              </a:ext>
            </a:extLst>
          </p:cNvPr>
          <p:cNvSpPr txBox="1"/>
          <p:nvPr/>
        </p:nvSpPr>
        <p:spPr>
          <a:xfrm>
            <a:off x="2494748" y="4187387"/>
            <a:ext cx="756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Föld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Szövegdoboz 8">
                <a:extLst>
                  <a:ext uri="{FF2B5EF4-FFF2-40B4-BE49-F238E27FC236}">
                    <a16:creationId xmlns:a16="http://schemas.microsoft.com/office/drawing/2014/main" id="{616A475A-7D21-01D0-2FDB-AA1640416E8A}"/>
                  </a:ext>
                </a:extLst>
              </p:cNvPr>
              <p:cNvSpPr txBox="1"/>
              <p:nvPr/>
            </p:nvSpPr>
            <p:spPr>
              <a:xfrm>
                <a:off x="5688000" y="2372797"/>
                <a:ext cx="6097656" cy="9223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u-HU" sz="28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hu-HU" sz="28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hu-HU" sz="28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hu-HU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u-HU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hu-HU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hu-H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hu-H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a:rPr lang="hu-H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sSup>
                            <m:sSupPr>
                              <m:ctrlPr>
                                <a:rPr lang="hu-HU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hu-HU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hu-HU" sz="2800" dirty="0"/>
              </a:p>
            </p:txBody>
          </p:sp>
        </mc:Choice>
        <mc:Fallback xmlns="">
          <p:sp>
            <p:nvSpPr>
              <p:cNvPr id="9" name="Szövegdoboz 8">
                <a:extLst>
                  <a:ext uri="{FF2B5EF4-FFF2-40B4-BE49-F238E27FC236}">
                    <a16:creationId xmlns:a16="http://schemas.microsoft.com/office/drawing/2014/main" id="{616A475A-7D21-01D0-2FDB-AA1640416E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8000" y="2372797"/>
                <a:ext cx="6097656" cy="92236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zövegdoboz 10">
                <a:extLst>
                  <a:ext uri="{FF2B5EF4-FFF2-40B4-BE49-F238E27FC236}">
                    <a16:creationId xmlns:a16="http://schemas.microsoft.com/office/drawing/2014/main" id="{26BB928E-5894-FA04-4BEC-F69ACAF801E4}"/>
                  </a:ext>
                </a:extLst>
              </p:cNvPr>
              <p:cNvSpPr txBox="1"/>
              <p:nvPr/>
            </p:nvSpPr>
            <p:spPr>
              <a:xfrm>
                <a:off x="5688000" y="3393049"/>
                <a:ext cx="4730556" cy="8961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u-HU" sz="28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hu-HU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u-H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hu-H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a:rPr lang="hu-H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sSup>
                            <m:sSupPr>
                              <m:ctrlPr>
                                <a:rPr lang="hu-HU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hu-HU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hu-HU" sz="28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Szövegdoboz 10">
                <a:extLst>
                  <a:ext uri="{FF2B5EF4-FFF2-40B4-BE49-F238E27FC236}">
                    <a16:creationId xmlns:a16="http://schemas.microsoft.com/office/drawing/2014/main" id="{26BB928E-5894-FA04-4BEC-F69ACAF801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8000" y="3393049"/>
                <a:ext cx="4730556" cy="8961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zövegdoboz 12">
                <a:extLst>
                  <a:ext uri="{FF2B5EF4-FFF2-40B4-BE49-F238E27FC236}">
                    <a16:creationId xmlns:a16="http://schemas.microsoft.com/office/drawing/2014/main" id="{FD3B11DB-63F7-8262-723C-D66AACF71370}"/>
                  </a:ext>
                </a:extLst>
              </p:cNvPr>
              <p:cNvSpPr txBox="1"/>
              <p:nvPr/>
            </p:nvSpPr>
            <p:spPr>
              <a:xfrm>
                <a:off x="5688000" y="4387076"/>
                <a:ext cx="6383096" cy="14007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u-HU" sz="28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hu-HU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u-HU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6,67⋅</m:t>
                          </m:r>
                          <m:sSup>
                            <m:sSupPr>
                              <m:ctrlPr>
                                <a:rPr lang="hu-HU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hu-HU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−11</m:t>
                              </m:r>
                            </m:sup>
                          </m:sSup>
                          <m:r>
                            <a:rPr lang="hu-H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hu-HU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hu-HU" sz="28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N</m:t>
                              </m:r>
                              <m:r>
                                <a:rPr lang="hu-HU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sSup>
                                <m:sSupPr>
                                  <m:ctrlPr>
                                    <a:rPr lang="hu-HU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hu-HU" sz="2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hu-HU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hu-HU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hu-HU" sz="2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kg</m:t>
                                  </m:r>
                                </m:e>
                                <m:sup>
                                  <m:r>
                                    <a:rPr lang="hu-HU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hu-HU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⋅5,97⋅</m:t>
                          </m:r>
                          <m:sSup>
                            <m:sSupPr>
                              <m:ctrlPr>
                                <a:rPr lang="hu-HU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hu-HU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24</m:t>
                              </m:r>
                            </m:sup>
                          </m:sSup>
                          <m:r>
                            <a:rPr lang="hu-H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hu-HU" sz="2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kg</m:t>
                          </m:r>
                        </m:num>
                        <m:den>
                          <m:sSup>
                            <m:sSupPr>
                              <m:ctrlPr>
                                <a:rPr lang="hu-HU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hu-HU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u-HU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384 000 </m:t>
                                  </m:r>
                                  <m:r>
                                    <a:rPr lang="hu-HU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000 </m:t>
                                  </m:r>
                                  <m:r>
                                    <m:rPr>
                                      <m:nor/>
                                    </m:rPr>
                                    <a:rPr lang="hu-HU" sz="2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</m:d>
                            </m:e>
                            <m:sup>
                              <m:r>
                                <a:rPr lang="hu-HU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hu-HU" sz="28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Szövegdoboz 12">
                <a:extLst>
                  <a:ext uri="{FF2B5EF4-FFF2-40B4-BE49-F238E27FC236}">
                    <a16:creationId xmlns:a16="http://schemas.microsoft.com/office/drawing/2014/main" id="{FD3B11DB-63F7-8262-723C-D66AACF713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8000" y="4387076"/>
                <a:ext cx="6383096" cy="14007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zövegdoboz 15">
                <a:extLst>
                  <a:ext uri="{FF2B5EF4-FFF2-40B4-BE49-F238E27FC236}">
                    <a16:creationId xmlns:a16="http://schemas.microsoft.com/office/drawing/2014/main" id="{E5C86EDF-0DCA-60CA-7249-F5DF13410488}"/>
                  </a:ext>
                </a:extLst>
              </p:cNvPr>
              <p:cNvSpPr txBox="1"/>
              <p:nvPr/>
            </p:nvSpPr>
            <p:spPr>
              <a:xfrm>
                <a:off x="5688000" y="5938949"/>
                <a:ext cx="3820005" cy="8300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=0,0027 </m:t>
                      </m:r>
                      <m:f>
                        <m:fPr>
                          <m:ctrlP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hu-HU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num>
                        <m:den>
                          <m:sSup>
                            <m:sSupPr>
                              <m:ctrlPr>
                                <a:rPr lang="hu-HU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hu-HU" sz="2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lang="hu-HU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hu-HU" sz="2800" b="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Szövegdoboz 15">
                <a:extLst>
                  <a:ext uri="{FF2B5EF4-FFF2-40B4-BE49-F238E27FC236}">
                    <a16:creationId xmlns:a16="http://schemas.microsoft.com/office/drawing/2014/main" id="{E5C86EDF-0DCA-60CA-7249-F5DF134104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8000" y="5938949"/>
                <a:ext cx="3820005" cy="83003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270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zis 3">
            <a:extLst>
              <a:ext uri="{FF2B5EF4-FFF2-40B4-BE49-F238E27FC236}">
                <a16:creationId xmlns:a16="http://schemas.microsoft.com/office/drawing/2014/main" id="{E3B74DC6-4E56-A998-4CF2-79451FBBA157}"/>
              </a:ext>
            </a:extLst>
          </p:cNvPr>
          <p:cNvSpPr/>
          <p:nvPr/>
        </p:nvSpPr>
        <p:spPr>
          <a:xfrm>
            <a:off x="-23227205" y="1902984"/>
            <a:ext cx="52200000" cy="52200000"/>
          </a:xfrm>
          <a:prstGeom prst="ellipse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ln w="6350">
                <a:solidFill>
                  <a:schemeClr val="tx1"/>
                </a:solidFill>
              </a:ln>
            </a:endParaRPr>
          </a:p>
        </p:txBody>
      </p:sp>
      <p:sp>
        <p:nvSpPr>
          <p:cNvPr id="10" name="Ellipszis 9">
            <a:extLst>
              <a:ext uri="{FF2B5EF4-FFF2-40B4-BE49-F238E27FC236}">
                <a16:creationId xmlns:a16="http://schemas.microsoft.com/office/drawing/2014/main" id="{796FB436-E261-480D-A9A8-86B1E5AB6A72}"/>
              </a:ext>
            </a:extLst>
          </p:cNvPr>
          <p:cNvSpPr/>
          <p:nvPr/>
        </p:nvSpPr>
        <p:spPr>
          <a:xfrm>
            <a:off x="2332800" y="1370112"/>
            <a:ext cx="1080000" cy="1080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7BE76EC-3D48-4BE5-5137-37CAD155CDA3}"/>
              </a:ext>
            </a:extLst>
          </p:cNvPr>
          <p:cNvSpPr txBox="1">
            <a:spLocks/>
          </p:cNvSpPr>
          <p:nvPr/>
        </p:nvSpPr>
        <p:spPr>
          <a:xfrm>
            <a:off x="0" y="230400"/>
            <a:ext cx="12192000" cy="5759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400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Mikrogravitáció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20691D47-DD1F-EBB0-7182-363607CBC548}"/>
              </a:ext>
            </a:extLst>
          </p:cNvPr>
          <p:cNvSpPr txBox="1"/>
          <p:nvPr/>
        </p:nvSpPr>
        <p:spPr>
          <a:xfrm>
            <a:off x="2465477" y="894727"/>
            <a:ext cx="814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Hold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CED10277-3CBA-EBBD-4633-1CAF0577694F}"/>
              </a:ext>
            </a:extLst>
          </p:cNvPr>
          <p:cNvSpPr txBox="1"/>
          <p:nvPr/>
        </p:nvSpPr>
        <p:spPr>
          <a:xfrm>
            <a:off x="5688001" y="2185200"/>
            <a:ext cx="21858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i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 = 1000 kg</a:t>
            </a:r>
            <a:endParaRPr lang="hu-HU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zövegdoboz 15">
                <a:extLst>
                  <a:ext uri="{FF2B5EF4-FFF2-40B4-BE49-F238E27FC236}">
                    <a16:creationId xmlns:a16="http://schemas.microsoft.com/office/drawing/2014/main" id="{E5C86EDF-0DCA-60CA-7249-F5DF13410488}"/>
                  </a:ext>
                </a:extLst>
              </p:cNvPr>
              <p:cNvSpPr txBox="1"/>
              <p:nvPr/>
            </p:nvSpPr>
            <p:spPr>
              <a:xfrm>
                <a:off x="5688000" y="2720945"/>
                <a:ext cx="6406703" cy="8300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=1000 </m:t>
                      </m:r>
                      <m:r>
                        <m:rPr>
                          <m:nor/>
                        </m:rPr>
                        <a:rPr lang="hu-HU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kg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⋅0,0027 </m:t>
                      </m:r>
                      <m:f>
                        <m:fPr>
                          <m:ctrlP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hu-HU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num>
                        <m:den>
                          <m:sSup>
                            <m:sSupPr>
                              <m:ctrlPr>
                                <a:rPr lang="hu-HU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hu-HU" sz="2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lang="hu-HU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hu-HU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2,7 </m:t>
                      </m:r>
                      <m:r>
                        <m:rPr>
                          <m:nor/>
                        </m:rPr>
                        <a:rPr lang="hu-HU" sz="28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</m:t>
                      </m:r>
                    </m:oMath>
                  </m:oMathPara>
                </a14:m>
                <a:endParaRPr lang="hu-HU" sz="2800" b="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Szövegdoboz 15">
                <a:extLst>
                  <a:ext uri="{FF2B5EF4-FFF2-40B4-BE49-F238E27FC236}">
                    <a16:creationId xmlns:a16="http://schemas.microsoft.com/office/drawing/2014/main" id="{E5C86EDF-0DCA-60CA-7249-F5DF134104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8000" y="2720945"/>
                <a:ext cx="6406703" cy="83003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églalap 21">
            <a:extLst>
              <a:ext uri="{FF2B5EF4-FFF2-40B4-BE49-F238E27FC236}">
                <a16:creationId xmlns:a16="http://schemas.microsoft.com/office/drawing/2014/main" id="{279BBEF7-B7D0-3DD6-7943-D312D280E0C3}"/>
              </a:ext>
            </a:extLst>
          </p:cNvPr>
          <p:cNvSpPr/>
          <p:nvPr/>
        </p:nvSpPr>
        <p:spPr>
          <a:xfrm>
            <a:off x="2791119" y="2446825"/>
            <a:ext cx="163351" cy="11739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1" name="Egyenes összekötő nyíllal 20">
            <a:extLst>
              <a:ext uri="{FF2B5EF4-FFF2-40B4-BE49-F238E27FC236}">
                <a16:creationId xmlns:a16="http://schemas.microsoft.com/office/drawing/2014/main" id="{820D0DDA-ECAA-04BA-076A-23573578CDFD}"/>
              </a:ext>
            </a:extLst>
          </p:cNvPr>
          <p:cNvCxnSpPr>
            <a:cxnSpLocks/>
          </p:cNvCxnSpPr>
          <p:nvPr/>
        </p:nvCxnSpPr>
        <p:spPr>
          <a:xfrm>
            <a:off x="2872795" y="2500662"/>
            <a:ext cx="4370" cy="57017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AA73ACE7-392B-6833-C144-D4378DB38DF8}"/>
              </a:ext>
            </a:extLst>
          </p:cNvPr>
          <p:cNvSpPr txBox="1"/>
          <p:nvPr/>
        </p:nvSpPr>
        <p:spPr>
          <a:xfrm>
            <a:off x="2941626" y="2446795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DD66B07F-6747-0963-2E27-CD9A714415BB}"/>
              </a:ext>
            </a:extLst>
          </p:cNvPr>
          <p:cNvSpPr txBox="1"/>
          <p:nvPr/>
        </p:nvSpPr>
        <p:spPr>
          <a:xfrm>
            <a:off x="2309385" y="2241653"/>
            <a:ext cx="4795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sz="2800" i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cxnSp>
        <p:nvCxnSpPr>
          <p:cNvPr id="26" name="Egyenes összekötő 25">
            <a:extLst>
              <a:ext uri="{FF2B5EF4-FFF2-40B4-BE49-F238E27FC236}">
                <a16:creationId xmlns:a16="http://schemas.microsoft.com/office/drawing/2014/main" id="{2DAA760D-C513-8D59-5283-FEE90075A956}"/>
              </a:ext>
            </a:extLst>
          </p:cNvPr>
          <p:cNvCxnSpPr>
            <a:cxnSpLocks/>
          </p:cNvCxnSpPr>
          <p:nvPr/>
        </p:nvCxnSpPr>
        <p:spPr>
          <a:xfrm>
            <a:off x="0" y="397718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Szövegdoboz 30">
                <a:extLst>
                  <a:ext uri="{FF2B5EF4-FFF2-40B4-BE49-F238E27FC236}">
                    <a16:creationId xmlns:a16="http://schemas.microsoft.com/office/drawing/2014/main" id="{A297331E-7335-1AA7-E8EB-D59C78C358D2}"/>
                  </a:ext>
                </a:extLst>
              </p:cNvPr>
              <p:cNvSpPr txBox="1"/>
              <p:nvPr/>
            </p:nvSpPr>
            <p:spPr>
              <a:xfrm>
                <a:off x="5688001" y="5111907"/>
                <a:ext cx="218580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hu-HU" sz="28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hu-HU" sz="28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hu-HU" sz="28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hu-HU" sz="28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=0,25 </m:t>
                      </m:r>
                      <m:r>
                        <m:rPr>
                          <m:nor/>
                        </m:rPr>
                        <a:rPr lang="hu-HU" sz="2800" b="0" i="0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lang="hu-HU" sz="2800" i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Szövegdoboz 30">
                <a:extLst>
                  <a:ext uri="{FF2B5EF4-FFF2-40B4-BE49-F238E27FC236}">
                    <a16:creationId xmlns:a16="http://schemas.microsoft.com/office/drawing/2014/main" id="{A297331E-7335-1AA7-E8EB-D59C78C358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8001" y="5111907"/>
                <a:ext cx="2185806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Szövegdoboz 31">
                <a:extLst>
                  <a:ext uri="{FF2B5EF4-FFF2-40B4-BE49-F238E27FC236}">
                    <a16:creationId xmlns:a16="http://schemas.microsoft.com/office/drawing/2014/main" id="{C9FA42CA-2DC4-DCF5-5F0C-3555C3098F14}"/>
                  </a:ext>
                </a:extLst>
              </p:cNvPr>
              <p:cNvSpPr txBox="1"/>
              <p:nvPr/>
            </p:nvSpPr>
            <p:spPr>
              <a:xfrm>
                <a:off x="5688000" y="5663227"/>
                <a:ext cx="6196445" cy="8300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u-HU" sz="28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hu-HU" sz="2800" b="0" i="1" smtClean="0">
                          <a:latin typeface="Cambria Math" panose="02040503050406030204" pitchFamily="18" charset="0"/>
                        </a:rPr>
                        <m:t>′=</m:t>
                      </m:r>
                      <m:r>
                        <a:rPr lang="hu-HU" sz="28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hu-HU" sz="2800" b="0" i="1" smtClean="0">
                          <a:latin typeface="Cambria Math" panose="02040503050406030204" pitchFamily="18" charset="0"/>
                        </a:rPr>
                        <m:t>′⋅</m:t>
                      </m:r>
                      <m:r>
                        <a:rPr lang="hu-HU" sz="28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hu-HU" sz="2800" b="0" i="1" smtClean="0">
                          <a:latin typeface="Cambria Math" panose="02040503050406030204" pitchFamily="18" charset="0"/>
                        </a:rPr>
                        <m:t>′=</m:t>
                      </m:r>
                      <m:r>
                        <m:rPr>
                          <m:nor/>
                        </m:rPr>
                        <a:rPr lang="hu-HU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0,2</m:t>
                      </m:r>
                      <m:r>
                        <m:rPr>
                          <m:nor/>
                        </m:rPr>
                        <a:rPr lang="hu-HU" sz="2800" b="0" i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5</m:t>
                      </m:r>
                      <m:r>
                        <m:rPr>
                          <m:nor/>
                        </m:rPr>
                        <a:rPr lang="hu-HU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hu-HU" sz="2800">
                          <a:latin typeface="Cambria Math" panose="02040503050406030204" pitchFamily="18" charset="0"/>
                        </a:rPr>
                        <m:t>kg</m:t>
                      </m:r>
                      <m:r>
                        <a:rPr lang="hu-HU" sz="2800" i="1">
                          <a:latin typeface="Cambria Math" panose="02040503050406030204" pitchFamily="18" charset="0"/>
                        </a:rPr>
                        <m:t>⋅10 </m:t>
                      </m:r>
                      <m:f>
                        <m:fPr>
                          <m:ctrlPr>
                            <a:rPr lang="hu-HU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hu-HU" sz="2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num>
                        <m:den>
                          <m:sSup>
                            <m:sSupPr>
                              <m:ctrlPr>
                                <a:rPr lang="hu-HU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hu-HU" sz="28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lang="hu-HU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hu-HU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hu-HU" sz="28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2,</m:t>
                      </m:r>
                      <m:r>
                        <a:rPr lang="hu-HU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r>
                        <a:rPr lang="hu-HU" sz="28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hu-HU" sz="28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</m:t>
                      </m:r>
                    </m:oMath>
                  </m:oMathPara>
                </a14:m>
                <a:endParaRPr lang="hu-HU" sz="2800" dirty="0"/>
              </a:p>
            </p:txBody>
          </p:sp>
        </mc:Choice>
        <mc:Fallback xmlns="">
          <p:sp>
            <p:nvSpPr>
              <p:cNvPr id="32" name="Szövegdoboz 31">
                <a:extLst>
                  <a:ext uri="{FF2B5EF4-FFF2-40B4-BE49-F238E27FC236}">
                    <a16:creationId xmlns:a16="http://schemas.microsoft.com/office/drawing/2014/main" id="{C9FA42CA-2DC4-DCF5-5F0C-3555C3098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8000" y="5663227"/>
                <a:ext cx="6196445" cy="8300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Szövegdoboz 35">
            <a:extLst>
              <a:ext uri="{FF2B5EF4-FFF2-40B4-BE49-F238E27FC236}">
                <a16:creationId xmlns:a16="http://schemas.microsoft.com/office/drawing/2014/main" id="{AE1A94BE-D91B-BF08-1663-0DC5109ABC4E}"/>
              </a:ext>
            </a:extLst>
          </p:cNvPr>
          <p:cNvSpPr txBox="1"/>
          <p:nvPr/>
        </p:nvSpPr>
        <p:spPr>
          <a:xfrm>
            <a:off x="4653180" y="1270800"/>
            <a:ext cx="35504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i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Test a Hold felszínén</a:t>
            </a:r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A0668F0A-F4D8-4F72-68CB-09A76084320D}"/>
              </a:ext>
            </a:extLst>
          </p:cNvPr>
          <p:cNvSpPr txBox="1"/>
          <p:nvPr/>
        </p:nvSpPr>
        <p:spPr>
          <a:xfrm>
            <a:off x="4653180" y="4220550"/>
            <a:ext cx="35504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Test a Föld felszínén</a:t>
            </a:r>
          </a:p>
        </p:txBody>
      </p:sp>
      <p:pic>
        <p:nvPicPr>
          <p:cNvPr id="6" name="Kép 5" descr="A képen szöveg, csomagolás és címkézés, étel, konténer látható&#10;&#10;Automatikusan generált leírás">
            <a:extLst>
              <a:ext uri="{FF2B5EF4-FFF2-40B4-BE49-F238E27FC236}">
                <a16:creationId xmlns:a16="http://schemas.microsoft.com/office/drawing/2014/main" id="{502F3E59-1680-0159-631F-5D5F868DD6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013" y="4339004"/>
            <a:ext cx="2491564" cy="249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28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22" grpId="0" animBg="1"/>
      <p:bldP spid="23" grpId="0"/>
      <p:bldP spid="24" grpId="0"/>
      <p:bldP spid="31" grpId="0"/>
      <p:bldP spid="32" grpId="0"/>
      <p:bldP spid="36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478547-3067-EBD9-AAF1-1504156803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0" r="20060"/>
          <a:stretch/>
        </p:blipFill>
        <p:spPr bwMode="auto">
          <a:xfrm>
            <a:off x="7837200" y="1236606"/>
            <a:ext cx="3915000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zövegdoboz 3">
                <a:extLst>
                  <a:ext uri="{FF2B5EF4-FFF2-40B4-BE49-F238E27FC236}">
                    <a16:creationId xmlns:a16="http://schemas.microsoft.com/office/drawing/2014/main" id="{BBE2B7CB-0EAE-6253-4FD0-D0730D26EE04}"/>
                  </a:ext>
                </a:extLst>
              </p:cNvPr>
              <p:cNvSpPr txBox="1"/>
              <p:nvPr/>
            </p:nvSpPr>
            <p:spPr>
              <a:xfrm>
                <a:off x="423563" y="1236606"/>
                <a:ext cx="6997368" cy="522000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hu-HU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fán függő alma nyugalomban van.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hu-HU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nehézségi erő </a:t>
                </a:r>
                <a:r>
                  <a:rPr lang="hu-HU" sz="28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lefelé</a:t>
                </a:r>
                <a:r>
                  <a:rPr lang="hu-HU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húzza az almát.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hu-HU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faág </a:t>
                </a:r>
                <a:r>
                  <a:rPr lang="hu-HU" sz="28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felfelé</a:t>
                </a:r>
                <a:r>
                  <a:rPr lang="hu-HU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húzza az almát, ezt az erőt </a:t>
                </a:r>
                <a:r>
                  <a:rPr lang="hu-HU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tartóerő</a:t>
                </a:r>
                <a:r>
                  <a:rPr lang="hu-HU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nek hívjuk.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hu-HU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Az almára ható </a:t>
                </a:r>
                <a:r>
                  <a:rPr lang="hu-HU" sz="28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nehézségi erő </a:t>
                </a:r>
                <a:r>
                  <a:rPr lang="hu-HU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és a faág által kifejtett </a:t>
                </a:r>
                <a:r>
                  <a:rPr lang="hu-HU" sz="28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tartóerő</a:t>
                </a:r>
                <a:r>
                  <a:rPr lang="hu-HU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ellentétes irányú, de azonos nagyságú:</a:t>
                </a:r>
              </a:p>
              <a:p>
                <a:pPr lvl="2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80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8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2800" b="0" i="0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lang="hu-HU" sz="28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hu-HU" sz="2800" i="1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280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neh</m:t>
                          </m:r>
                        </m:sub>
                      </m:sSub>
                    </m:oMath>
                  </m:oMathPara>
                </a14:m>
                <a:endParaRPr lang="hu-HU" sz="2800" baseline="-25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hu-HU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nehézségi erő és a tartóerő is ugyanarra a testre (az almára) hat.</a:t>
                </a:r>
              </a:p>
              <a:p>
                <a:pPr algn="just"/>
                <a:endParaRPr lang="hu-HU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Szövegdoboz 3">
                <a:extLst>
                  <a:ext uri="{FF2B5EF4-FFF2-40B4-BE49-F238E27FC236}">
                    <a16:creationId xmlns:a16="http://schemas.microsoft.com/office/drawing/2014/main" id="{BBE2B7CB-0EAE-6253-4FD0-D0730D26EE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63" y="1236606"/>
                <a:ext cx="6997368" cy="5220000"/>
              </a:xfrm>
              <a:prstGeom prst="rect">
                <a:avLst/>
              </a:prstGeom>
              <a:blipFill>
                <a:blip r:embed="rId4"/>
                <a:stretch>
                  <a:fillRect l="-1568" t="-1285" r="-1829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ím 1">
            <a:extLst>
              <a:ext uri="{FF2B5EF4-FFF2-40B4-BE49-F238E27FC236}">
                <a16:creationId xmlns:a16="http://schemas.microsoft.com/office/drawing/2014/main" id="{1C995A02-BAB0-E2A7-0D5B-1B76C9763CCB}"/>
              </a:ext>
            </a:extLst>
          </p:cNvPr>
          <p:cNvSpPr txBox="1">
            <a:spLocks/>
          </p:cNvSpPr>
          <p:nvPr/>
        </p:nvSpPr>
        <p:spPr>
          <a:xfrm>
            <a:off x="0" y="230400"/>
            <a:ext cx="12192000" cy="5759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hu-HU" sz="4400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Tartóerő</a:t>
            </a:r>
          </a:p>
        </p:txBody>
      </p:sp>
      <p:cxnSp>
        <p:nvCxnSpPr>
          <p:cNvPr id="6" name="Egyenes összekötő nyíllal 5">
            <a:extLst>
              <a:ext uri="{FF2B5EF4-FFF2-40B4-BE49-F238E27FC236}">
                <a16:creationId xmlns:a16="http://schemas.microsoft.com/office/drawing/2014/main" id="{E8B7DF6F-08CA-264D-F50F-4B2C71372962}"/>
              </a:ext>
            </a:extLst>
          </p:cNvPr>
          <p:cNvCxnSpPr>
            <a:cxnSpLocks/>
          </p:cNvCxnSpPr>
          <p:nvPr/>
        </p:nvCxnSpPr>
        <p:spPr>
          <a:xfrm>
            <a:off x="9756600" y="4572000"/>
            <a:ext cx="0" cy="1696720"/>
          </a:xfrm>
          <a:prstGeom prst="straightConnector1">
            <a:avLst/>
          </a:prstGeom>
          <a:ln w="1016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>
            <a:extLst>
              <a:ext uri="{FF2B5EF4-FFF2-40B4-BE49-F238E27FC236}">
                <a16:creationId xmlns:a16="http://schemas.microsoft.com/office/drawing/2014/main" id="{3C11CB96-DA32-F2E2-B3A5-00BAEAFAF38E}"/>
              </a:ext>
            </a:extLst>
          </p:cNvPr>
          <p:cNvCxnSpPr>
            <a:cxnSpLocks/>
          </p:cNvCxnSpPr>
          <p:nvPr/>
        </p:nvCxnSpPr>
        <p:spPr>
          <a:xfrm flipV="1">
            <a:off x="9756600" y="1814830"/>
            <a:ext cx="0" cy="1696720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045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BE76EC-3D48-4BE5-5137-37CAD155CDA3}"/>
              </a:ext>
            </a:extLst>
          </p:cNvPr>
          <p:cNvSpPr txBox="1">
            <a:spLocks/>
          </p:cNvSpPr>
          <p:nvPr/>
        </p:nvSpPr>
        <p:spPr>
          <a:xfrm>
            <a:off x="0" y="230400"/>
            <a:ext cx="12192000" cy="5759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400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Mikrogravitáció</a:t>
            </a:r>
          </a:p>
        </p:txBody>
      </p:sp>
      <p:sp>
        <p:nvSpPr>
          <p:cNvPr id="36" name="Szövegdoboz 35">
            <a:extLst>
              <a:ext uri="{FF2B5EF4-FFF2-40B4-BE49-F238E27FC236}">
                <a16:creationId xmlns:a16="http://schemas.microsoft.com/office/drawing/2014/main" id="{AE1A94BE-D91B-BF08-1663-0DC5109ABC4E}"/>
              </a:ext>
            </a:extLst>
          </p:cNvPr>
          <p:cNvSpPr txBox="1"/>
          <p:nvPr/>
        </p:nvSpPr>
        <p:spPr>
          <a:xfrm>
            <a:off x="0" y="1367582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Használjuk a súlytalanság fogalmát!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13F22373-80B4-A75A-C9BF-686F50F0FB41}"/>
              </a:ext>
            </a:extLst>
          </p:cNvPr>
          <p:cNvSpPr txBox="1"/>
          <p:nvPr/>
        </p:nvSpPr>
        <p:spPr>
          <a:xfrm>
            <a:off x="423562" y="2547246"/>
            <a:ext cx="11382357" cy="34979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Összhangban van a </a:t>
            </a:r>
            <a:r>
              <a:rPr lang="hu-HU" sz="2800" i="1" dirty="0">
                <a:latin typeface="Cambria" panose="02040503050406030204" pitchFamily="18" charset="0"/>
                <a:ea typeface="Cambria" panose="02040503050406030204" pitchFamily="18" charset="0"/>
              </a:rPr>
              <a:t>nehézségi erő</a:t>
            </a: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 és a </a:t>
            </a:r>
            <a:r>
              <a:rPr lang="hu-HU" sz="2800" i="1" dirty="0">
                <a:latin typeface="Cambria" panose="02040503050406030204" pitchFamily="18" charset="0"/>
                <a:ea typeface="Cambria" panose="02040503050406030204" pitchFamily="18" charset="0"/>
              </a:rPr>
              <a:t>súly</a:t>
            </a: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 fogalmával.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Fizikai szempontból pontos, nem félrevezető.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Magyar kifejezés.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Az angol, német és orosz </a:t>
            </a:r>
            <a:r>
              <a:rPr lang="hu-HU" sz="2800" i="1" dirty="0">
                <a:latin typeface="Cambria" panose="02040503050406030204" pitchFamily="18" charset="0"/>
                <a:ea typeface="Cambria" panose="02040503050406030204" pitchFamily="18" charset="0"/>
              </a:rPr>
              <a:t>Wikipédia</a:t>
            </a: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 is ezt a fogalmat használja:</a:t>
            </a:r>
          </a:p>
          <a:p>
            <a:pPr marL="1371600" lvl="2" indent="-457200" algn="just">
              <a:buClr>
                <a:srgbClr val="00A000"/>
              </a:buClr>
              <a:buFont typeface="Wingdings" panose="05000000000000000000" pitchFamily="2" charset="2"/>
              <a:buChar char="ü"/>
            </a:pPr>
            <a:r>
              <a:rPr lang="hu-HU" sz="2800" b="0" i="0" dirty="0" err="1">
                <a:solidFill>
                  <a:srgbClr val="101418"/>
                </a:solidFill>
                <a:effectLst/>
                <a:latin typeface="Linux Libertine"/>
              </a:rPr>
              <a:t>Weightlessness</a:t>
            </a:r>
            <a:endParaRPr lang="hu-HU" sz="2800" b="0" i="0" dirty="0">
              <a:solidFill>
                <a:srgbClr val="101418"/>
              </a:solidFill>
              <a:effectLst/>
              <a:latin typeface="Linux Libertine"/>
            </a:endParaRPr>
          </a:p>
          <a:p>
            <a:pPr marL="1371600" lvl="2" indent="-457200" algn="just">
              <a:buClr>
                <a:srgbClr val="00A000"/>
              </a:buClr>
              <a:buFont typeface="Wingdings" panose="05000000000000000000" pitchFamily="2" charset="2"/>
              <a:buChar char="ü"/>
            </a:pPr>
            <a:r>
              <a:rPr lang="hu-HU" sz="2800" b="0" i="0" dirty="0" err="1">
                <a:solidFill>
                  <a:srgbClr val="101418"/>
                </a:solidFill>
                <a:effectLst/>
                <a:latin typeface="Linux Libertine"/>
              </a:rPr>
              <a:t>Schwerelosigkeit</a:t>
            </a:r>
            <a:endParaRPr lang="hu-HU" sz="2800" b="0" i="0" dirty="0">
              <a:solidFill>
                <a:srgbClr val="101418"/>
              </a:solidFill>
              <a:effectLst/>
              <a:latin typeface="Linux Libertine"/>
            </a:endParaRPr>
          </a:p>
          <a:p>
            <a:pPr marL="1371600" lvl="2" indent="-457200" algn="just">
              <a:buClr>
                <a:srgbClr val="00A000"/>
              </a:buClr>
              <a:buFont typeface="Wingdings" panose="05000000000000000000" pitchFamily="2" charset="2"/>
              <a:buChar char="ü"/>
            </a:pPr>
            <a:r>
              <a:rPr lang="az-Cyrl-AZ" sz="2800" b="0" i="0" dirty="0">
                <a:solidFill>
                  <a:srgbClr val="101418"/>
                </a:solidFill>
                <a:effectLst/>
                <a:latin typeface="Linux Libertine"/>
              </a:rPr>
              <a:t>Невесомость</a:t>
            </a:r>
          </a:p>
          <a:p>
            <a:pPr lvl="2" algn="just"/>
            <a:endParaRPr lang="hu-HU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hu-HU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55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C72021EC-F9BB-E836-5860-6C399F7D56CC}"/>
              </a:ext>
            </a:extLst>
          </p:cNvPr>
          <p:cNvSpPr txBox="1"/>
          <p:nvPr/>
        </p:nvSpPr>
        <p:spPr>
          <a:xfrm>
            <a:off x="6255587" y="5814568"/>
            <a:ext cx="568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www.fizkapu.hu</a:t>
            </a:r>
          </a:p>
        </p:txBody>
      </p:sp>
      <p:pic>
        <p:nvPicPr>
          <p:cNvPr id="6" name="Kép 5" descr="A képen szöveg, képernyőkép, szoftver, Multimédiás szoftver látható&#10;&#10;Automatikusan generált leírás">
            <a:extLst>
              <a:ext uri="{FF2B5EF4-FFF2-40B4-BE49-F238E27FC236}">
                <a16:creationId xmlns:a16="http://schemas.microsoft.com/office/drawing/2014/main" id="{54FA3EF0-7931-8FFB-D1C3-DD9546ADC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87" y="2554728"/>
            <a:ext cx="5760000" cy="324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Kép 3" descr="A képen szöveg, képernyőkép, kollázs, Multimédiás szoftver látható&#10;&#10;Automatikusan generált leírás">
            <a:extLst>
              <a:ext uri="{FF2B5EF4-FFF2-40B4-BE49-F238E27FC236}">
                <a16:creationId xmlns:a16="http://schemas.microsoft.com/office/drawing/2014/main" id="{E153C615-4F48-7BB0-D44F-F9E3381CD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14" y="2554728"/>
            <a:ext cx="5760000" cy="324000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7A182F8E-0F9D-39C6-60B7-4269778A78EF}"/>
              </a:ext>
            </a:extLst>
          </p:cNvPr>
          <p:cNvSpPr txBox="1"/>
          <p:nvPr/>
        </p:nvSpPr>
        <p:spPr>
          <a:xfrm>
            <a:off x="246814" y="5814567"/>
            <a:ext cx="568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www.fizikakonyv.hu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3D83D5C1-0018-39C5-CDD5-C1942AC8E234}"/>
              </a:ext>
            </a:extLst>
          </p:cNvPr>
          <p:cNvSpPr txBox="1"/>
          <p:nvPr/>
        </p:nvSpPr>
        <p:spPr>
          <a:xfrm>
            <a:off x="2397464" y="814673"/>
            <a:ext cx="7397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Köszönöm a figyelmet.</a:t>
            </a:r>
          </a:p>
        </p:txBody>
      </p:sp>
    </p:spTree>
    <p:extLst>
      <p:ext uri="{BB962C8B-B14F-4D97-AF65-F5344CB8AC3E}">
        <p14:creationId xmlns:p14="http://schemas.microsoft.com/office/powerpoint/2010/main" val="24716371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églalap 15">
            <a:extLst>
              <a:ext uri="{FF2B5EF4-FFF2-40B4-BE49-F238E27FC236}">
                <a16:creationId xmlns:a16="http://schemas.microsoft.com/office/drawing/2014/main" id="{D6D656BB-CD69-5F5B-6787-47626C50FB2F}"/>
              </a:ext>
            </a:extLst>
          </p:cNvPr>
          <p:cNvSpPr/>
          <p:nvPr/>
        </p:nvSpPr>
        <p:spPr>
          <a:xfrm>
            <a:off x="263180" y="1272209"/>
            <a:ext cx="3760441" cy="5219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7BE76EC-3D48-4BE5-5137-37CAD155CDA3}"/>
              </a:ext>
            </a:extLst>
          </p:cNvPr>
          <p:cNvSpPr txBox="1">
            <a:spLocks/>
          </p:cNvSpPr>
          <p:nvPr/>
        </p:nvSpPr>
        <p:spPr>
          <a:xfrm>
            <a:off x="0" y="230400"/>
            <a:ext cx="12192000" cy="5759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400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Súly lefelé történő gyorsuláskor (</a:t>
            </a:r>
            <a:r>
              <a:rPr lang="hu-HU" sz="4400" i="1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hu-HU" sz="4400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&lt; </a:t>
            </a:r>
            <a:r>
              <a:rPr lang="hu-HU" sz="4400" i="1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hu-HU" sz="4400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cxnSp>
        <p:nvCxnSpPr>
          <p:cNvPr id="7" name="Egyenes összekötő nyíllal 6">
            <a:extLst>
              <a:ext uri="{FF2B5EF4-FFF2-40B4-BE49-F238E27FC236}">
                <a16:creationId xmlns:a16="http://schemas.microsoft.com/office/drawing/2014/main" id="{CCE9659F-5E27-8BE4-B873-18F46DE466E4}"/>
              </a:ext>
            </a:extLst>
          </p:cNvPr>
          <p:cNvCxnSpPr>
            <a:cxnSpLocks/>
          </p:cNvCxnSpPr>
          <p:nvPr/>
        </p:nvCxnSpPr>
        <p:spPr>
          <a:xfrm>
            <a:off x="3200400" y="1335839"/>
            <a:ext cx="0" cy="720000"/>
          </a:xfrm>
          <a:prstGeom prst="straightConnector1">
            <a:avLst/>
          </a:prstGeom>
          <a:ln w="889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>
            <a:extLst>
              <a:ext uri="{FF2B5EF4-FFF2-40B4-BE49-F238E27FC236}">
                <a16:creationId xmlns:a16="http://schemas.microsoft.com/office/drawing/2014/main" id="{7B57984F-7003-913A-424F-D007C3E00EAD}"/>
              </a:ext>
            </a:extLst>
          </p:cNvPr>
          <p:cNvSpPr txBox="1"/>
          <p:nvPr/>
        </p:nvSpPr>
        <p:spPr>
          <a:xfrm>
            <a:off x="3290400" y="1324138"/>
            <a:ext cx="518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hu-HU" sz="2800" i="1" dirty="0">
              <a:solidFill>
                <a:srgbClr val="0000FF"/>
              </a:solidFill>
            </a:endParaRPr>
          </a:p>
        </p:txBody>
      </p:sp>
      <p:cxnSp>
        <p:nvCxnSpPr>
          <p:cNvPr id="3" name="Egyenes összekötő nyíllal 2">
            <a:extLst>
              <a:ext uri="{FF2B5EF4-FFF2-40B4-BE49-F238E27FC236}">
                <a16:creationId xmlns:a16="http://schemas.microsoft.com/office/drawing/2014/main" id="{EE20575A-7322-F875-3AA9-6612F61ECA44}"/>
              </a:ext>
            </a:extLst>
          </p:cNvPr>
          <p:cNvCxnSpPr>
            <a:cxnSpLocks/>
          </p:cNvCxnSpPr>
          <p:nvPr/>
        </p:nvCxnSpPr>
        <p:spPr>
          <a:xfrm flipV="1">
            <a:off x="2433922" y="4399340"/>
            <a:ext cx="0" cy="720000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églalap 10">
            <a:extLst>
              <a:ext uri="{FF2B5EF4-FFF2-40B4-BE49-F238E27FC236}">
                <a16:creationId xmlns:a16="http://schemas.microsoft.com/office/drawing/2014/main" id="{2B733380-1DF4-5A70-B8D6-D5687C3397DB}"/>
              </a:ext>
            </a:extLst>
          </p:cNvPr>
          <p:cNvSpPr/>
          <p:nvPr/>
        </p:nvSpPr>
        <p:spPr>
          <a:xfrm>
            <a:off x="2322000" y="5120790"/>
            <a:ext cx="234000" cy="262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2" name="Egyenes összekötő nyíllal 11">
            <a:extLst>
              <a:ext uri="{FF2B5EF4-FFF2-40B4-BE49-F238E27FC236}">
                <a16:creationId xmlns:a16="http://schemas.microsoft.com/office/drawing/2014/main" id="{07EC25C8-5FE3-9EFB-2098-F6DE99254771}"/>
              </a:ext>
            </a:extLst>
          </p:cNvPr>
          <p:cNvCxnSpPr>
            <a:cxnSpLocks/>
          </p:cNvCxnSpPr>
          <p:nvPr/>
        </p:nvCxnSpPr>
        <p:spPr>
          <a:xfrm>
            <a:off x="2435611" y="5271135"/>
            <a:ext cx="0" cy="1080000"/>
          </a:xfrm>
          <a:prstGeom prst="straightConnector1">
            <a:avLst/>
          </a:prstGeom>
          <a:ln w="1016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zövegdoboz 12">
                <a:extLst>
                  <a:ext uri="{FF2B5EF4-FFF2-40B4-BE49-F238E27FC236}">
                    <a16:creationId xmlns:a16="http://schemas.microsoft.com/office/drawing/2014/main" id="{08332A36-25C5-100D-8532-617BD2B9DBD1}"/>
                  </a:ext>
                </a:extLst>
              </p:cNvPr>
              <p:cNvSpPr txBox="1"/>
              <p:nvPr/>
            </p:nvSpPr>
            <p:spPr>
              <a:xfrm>
                <a:off x="241648" y="5383530"/>
                <a:ext cx="219227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8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280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neh</m:t>
                          </m:r>
                        </m:sub>
                      </m:sSub>
                      <m:r>
                        <a:rPr lang="hu-HU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r>
                        <a:rPr lang="hu-HU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𝑚</m:t>
                      </m:r>
                      <m:r>
                        <a:rPr lang="hu-HU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⋅</m:t>
                      </m:r>
                      <m:r>
                        <a:rPr lang="hu-HU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hu-HU" sz="28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3" name="Szövegdoboz 12">
                <a:extLst>
                  <a:ext uri="{FF2B5EF4-FFF2-40B4-BE49-F238E27FC236}">
                    <a16:creationId xmlns:a16="http://schemas.microsoft.com/office/drawing/2014/main" id="{08332A36-25C5-100D-8532-617BD2B9DB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648" y="5383530"/>
                <a:ext cx="2192274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zövegdoboz 13">
                <a:extLst>
                  <a:ext uri="{FF2B5EF4-FFF2-40B4-BE49-F238E27FC236}">
                    <a16:creationId xmlns:a16="http://schemas.microsoft.com/office/drawing/2014/main" id="{659DC2C6-73A2-C5F1-B914-F192BD0D4974}"/>
                  </a:ext>
                </a:extLst>
              </p:cNvPr>
              <p:cNvSpPr txBox="1"/>
              <p:nvPr/>
            </p:nvSpPr>
            <p:spPr>
              <a:xfrm>
                <a:off x="2556000" y="4579200"/>
                <a:ext cx="60264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2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t</m:t>
                          </m:r>
                        </m:sub>
                      </m:sSub>
                    </m:oMath>
                  </m:oMathPara>
                </a14:m>
                <a:endParaRPr lang="hu-HU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Szövegdoboz 13">
                <a:extLst>
                  <a:ext uri="{FF2B5EF4-FFF2-40B4-BE49-F238E27FC236}">
                    <a16:creationId xmlns:a16="http://schemas.microsoft.com/office/drawing/2014/main" id="{659DC2C6-73A2-C5F1-B914-F192BD0D4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6000" y="4579200"/>
                <a:ext cx="602648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zövegdoboz 16">
            <a:extLst>
              <a:ext uri="{FF2B5EF4-FFF2-40B4-BE49-F238E27FC236}">
                <a16:creationId xmlns:a16="http://schemas.microsoft.com/office/drawing/2014/main" id="{C5F13C2F-3D3B-1E49-B949-91B5F770195A}"/>
              </a:ext>
            </a:extLst>
          </p:cNvPr>
          <p:cNvSpPr txBox="1"/>
          <p:nvPr/>
        </p:nvSpPr>
        <p:spPr>
          <a:xfrm>
            <a:off x="2559810" y="4944903"/>
            <a:ext cx="602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Szövegdoboz 19">
                <a:extLst>
                  <a:ext uri="{FF2B5EF4-FFF2-40B4-BE49-F238E27FC236}">
                    <a16:creationId xmlns:a16="http://schemas.microsoft.com/office/drawing/2014/main" id="{5622865F-7529-4AFD-8A51-591B8699550B}"/>
                  </a:ext>
                </a:extLst>
              </p:cNvPr>
              <p:cNvSpPr txBox="1"/>
              <p:nvPr/>
            </p:nvSpPr>
            <p:spPr>
              <a:xfrm>
                <a:off x="4791600" y="1263600"/>
                <a:ext cx="7399688" cy="575908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𝑚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⋅(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𝑔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−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𝑎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u-HU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Szövegdoboz 19">
                <a:extLst>
                  <a:ext uri="{FF2B5EF4-FFF2-40B4-BE49-F238E27FC236}">
                    <a16:creationId xmlns:a16="http://schemas.microsoft.com/office/drawing/2014/main" id="{5622865F-7529-4AFD-8A51-591B869955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600" y="1263600"/>
                <a:ext cx="7399688" cy="5759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Szövegdoboz 20">
                <a:extLst>
                  <a:ext uri="{FF2B5EF4-FFF2-40B4-BE49-F238E27FC236}">
                    <a16:creationId xmlns:a16="http://schemas.microsoft.com/office/drawing/2014/main" id="{62B7DA6E-F8B8-0166-9CF4-79E3CD5BC40E}"/>
                  </a:ext>
                </a:extLst>
              </p:cNvPr>
              <p:cNvSpPr txBox="1"/>
              <p:nvPr/>
            </p:nvSpPr>
            <p:spPr>
              <a:xfrm>
                <a:off x="4791600" y="1915200"/>
                <a:ext cx="7399688" cy="575908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u-HU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𝐺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𝑚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⋅(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𝑔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−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𝑎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u-HU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Szövegdoboz 20">
                <a:extLst>
                  <a:ext uri="{FF2B5EF4-FFF2-40B4-BE49-F238E27FC236}">
                    <a16:creationId xmlns:a16="http://schemas.microsoft.com/office/drawing/2014/main" id="{62B7DA6E-F8B8-0166-9CF4-79E3CD5BC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600" y="1915200"/>
                <a:ext cx="7399688" cy="5759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37750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églalap 15">
            <a:extLst>
              <a:ext uri="{FF2B5EF4-FFF2-40B4-BE49-F238E27FC236}">
                <a16:creationId xmlns:a16="http://schemas.microsoft.com/office/drawing/2014/main" id="{D6D656BB-CD69-5F5B-6787-47626C50FB2F}"/>
              </a:ext>
            </a:extLst>
          </p:cNvPr>
          <p:cNvSpPr/>
          <p:nvPr/>
        </p:nvSpPr>
        <p:spPr>
          <a:xfrm>
            <a:off x="263180" y="1272209"/>
            <a:ext cx="3760441" cy="5219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4" name="Egyenes összekötő nyíllal 3">
            <a:extLst>
              <a:ext uri="{FF2B5EF4-FFF2-40B4-BE49-F238E27FC236}">
                <a16:creationId xmlns:a16="http://schemas.microsoft.com/office/drawing/2014/main" id="{9721ECB8-1C76-731C-59B4-38B219D82E20}"/>
              </a:ext>
            </a:extLst>
          </p:cNvPr>
          <p:cNvCxnSpPr>
            <a:cxnSpLocks/>
          </p:cNvCxnSpPr>
          <p:nvPr/>
        </p:nvCxnSpPr>
        <p:spPr>
          <a:xfrm>
            <a:off x="3200400" y="1333934"/>
            <a:ext cx="0" cy="2160000"/>
          </a:xfrm>
          <a:prstGeom prst="straightConnector1">
            <a:avLst/>
          </a:prstGeom>
          <a:ln w="889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ím 1">
            <a:extLst>
              <a:ext uri="{FF2B5EF4-FFF2-40B4-BE49-F238E27FC236}">
                <a16:creationId xmlns:a16="http://schemas.microsoft.com/office/drawing/2014/main" id="{37BE76EC-3D48-4BE5-5137-37CAD155CDA3}"/>
              </a:ext>
            </a:extLst>
          </p:cNvPr>
          <p:cNvSpPr txBox="1">
            <a:spLocks/>
          </p:cNvSpPr>
          <p:nvPr/>
        </p:nvSpPr>
        <p:spPr>
          <a:xfrm>
            <a:off x="0" y="230400"/>
            <a:ext cx="12192000" cy="5759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400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Súly lefelé történő gyorsuláskor (</a:t>
            </a:r>
            <a:r>
              <a:rPr lang="hu-HU" sz="4400" i="1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hu-HU" sz="4400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hu-HU" sz="4400" i="1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hu-HU" sz="4400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7B57984F-7003-913A-424F-D007C3E00EAD}"/>
              </a:ext>
            </a:extLst>
          </p:cNvPr>
          <p:cNvSpPr txBox="1"/>
          <p:nvPr/>
        </p:nvSpPr>
        <p:spPr>
          <a:xfrm>
            <a:off x="3290400" y="1963333"/>
            <a:ext cx="518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endParaRPr lang="hu-HU" sz="2800" i="1" dirty="0">
              <a:solidFill>
                <a:srgbClr val="0000FF"/>
              </a:solidFill>
            </a:endParaRP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2B733380-1DF4-5A70-B8D6-D5687C3397DB}"/>
              </a:ext>
            </a:extLst>
          </p:cNvPr>
          <p:cNvSpPr/>
          <p:nvPr/>
        </p:nvSpPr>
        <p:spPr>
          <a:xfrm>
            <a:off x="2322000" y="5120790"/>
            <a:ext cx="234000" cy="262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2" name="Egyenes összekötő nyíllal 11">
            <a:extLst>
              <a:ext uri="{FF2B5EF4-FFF2-40B4-BE49-F238E27FC236}">
                <a16:creationId xmlns:a16="http://schemas.microsoft.com/office/drawing/2014/main" id="{07EC25C8-5FE3-9EFB-2098-F6DE99254771}"/>
              </a:ext>
            </a:extLst>
          </p:cNvPr>
          <p:cNvCxnSpPr>
            <a:cxnSpLocks/>
          </p:cNvCxnSpPr>
          <p:nvPr/>
        </p:nvCxnSpPr>
        <p:spPr>
          <a:xfrm>
            <a:off x="2435611" y="5271135"/>
            <a:ext cx="0" cy="1080000"/>
          </a:xfrm>
          <a:prstGeom prst="straightConnector1">
            <a:avLst/>
          </a:prstGeom>
          <a:ln w="1016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zövegdoboz 12">
                <a:extLst>
                  <a:ext uri="{FF2B5EF4-FFF2-40B4-BE49-F238E27FC236}">
                    <a16:creationId xmlns:a16="http://schemas.microsoft.com/office/drawing/2014/main" id="{08332A36-25C5-100D-8532-617BD2B9DBD1}"/>
                  </a:ext>
                </a:extLst>
              </p:cNvPr>
              <p:cNvSpPr txBox="1"/>
              <p:nvPr/>
            </p:nvSpPr>
            <p:spPr>
              <a:xfrm>
                <a:off x="241648" y="5383530"/>
                <a:ext cx="219227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8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280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neh</m:t>
                          </m:r>
                        </m:sub>
                      </m:sSub>
                      <m:r>
                        <a:rPr lang="hu-HU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r>
                        <a:rPr lang="hu-HU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𝑚</m:t>
                      </m:r>
                      <m:r>
                        <a:rPr lang="hu-HU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⋅</m:t>
                      </m:r>
                      <m:r>
                        <a:rPr lang="hu-HU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hu-HU" sz="28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3" name="Szövegdoboz 12">
                <a:extLst>
                  <a:ext uri="{FF2B5EF4-FFF2-40B4-BE49-F238E27FC236}">
                    <a16:creationId xmlns:a16="http://schemas.microsoft.com/office/drawing/2014/main" id="{08332A36-25C5-100D-8532-617BD2B9DB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648" y="5383530"/>
                <a:ext cx="219227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zövegdoboz 16">
            <a:extLst>
              <a:ext uri="{FF2B5EF4-FFF2-40B4-BE49-F238E27FC236}">
                <a16:creationId xmlns:a16="http://schemas.microsoft.com/office/drawing/2014/main" id="{C5F13C2F-3D3B-1E49-B949-91B5F770195A}"/>
              </a:ext>
            </a:extLst>
          </p:cNvPr>
          <p:cNvSpPr txBox="1"/>
          <p:nvPr/>
        </p:nvSpPr>
        <p:spPr>
          <a:xfrm>
            <a:off x="2559810" y="4944903"/>
            <a:ext cx="602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zövegdoboz 9">
                <a:extLst>
                  <a:ext uri="{FF2B5EF4-FFF2-40B4-BE49-F238E27FC236}">
                    <a16:creationId xmlns:a16="http://schemas.microsoft.com/office/drawing/2014/main" id="{CFEA04F5-7915-6489-E9A7-FFC775F40C2A}"/>
                  </a:ext>
                </a:extLst>
              </p:cNvPr>
              <p:cNvSpPr txBox="1"/>
              <p:nvPr/>
            </p:nvSpPr>
            <p:spPr>
              <a:xfrm>
                <a:off x="4791600" y="1263600"/>
                <a:ext cx="1843700" cy="575908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hu-HU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Szövegdoboz 9">
                <a:extLst>
                  <a:ext uri="{FF2B5EF4-FFF2-40B4-BE49-F238E27FC236}">
                    <a16:creationId xmlns:a16="http://schemas.microsoft.com/office/drawing/2014/main" id="{CFEA04F5-7915-6489-E9A7-FFC775F40C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600" y="1263600"/>
                <a:ext cx="1843700" cy="5759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Szövegdoboz 31">
            <a:extLst>
              <a:ext uri="{FF2B5EF4-FFF2-40B4-BE49-F238E27FC236}">
                <a16:creationId xmlns:a16="http://schemas.microsoft.com/office/drawing/2014/main" id="{63645ECE-3EB6-309F-5218-62D6BA3A88FC}"/>
              </a:ext>
            </a:extLst>
          </p:cNvPr>
          <p:cNvSpPr txBox="1"/>
          <p:nvPr/>
        </p:nvSpPr>
        <p:spPr>
          <a:xfrm>
            <a:off x="4791600" y="2617200"/>
            <a:ext cx="739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A szabadon eső test </a:t>
            </a:r>
            <a:r>
              <a:rPr lang="hu-HU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súlytalan</a:t>
            </a: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Szövegdoboz 34">
                <a:extLst>
                  <a:ext uri="{FF2B5EF4-FFF2-40B4-BE49-F238E27FC236}">
                    <a16:creationId xmlns:a16="http://schemas.microsoft.com/office/drawing/2014/main" id="{AF3F9231-03F5-2A91-4F22-6106EF6A0C78}"/>
                  </a:ext>
                </a:extLst>
              </p:cNvPr>
              <p:cNvSpPr txBox="1"/>
              <p:nvPr/>
            </p:nvSpPr>
            <p:spPr>
              <a:xfrm>
                <a:off x="4791600" y="1915200"/>
                <a:ext cx="7399688" cy="575908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u-HU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𝐺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hu-HU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Szövegdoboz 34">
                <a:extLst>
                  <a:ext uri="{FF2B5EF4-FFF2-40B4-BE49-F238E27FC236}">
                    <a16:creationId xmlns:a16="http://schemas.microsoft.com/office/drawing/2014/main" id="{AF3F9231-03F5-2A91-4F22-6106EF6A0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600" y="1915200"/>
                <a:ext cx="7399688" cy="5759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93623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églalap 15">
            <a:extLst>
              <a:ext uri="{FF2B5EF4-FFF2-40B4-BE49-F238E27FC236}">
                <a16:creationId xmlns:a16="http://schemas.microsoft.com/office/drawing/2014/main" id="{D6D656BB-CD69-5F5B-6787-47626C50FB2F}"/>
              </a:ext>
            </a:extLst>
          </p:cNvPr>
          <p:cNvSpPr/>
          <p:nvPr/>
        </p:nvSpPr>
        <p:spPr>
          <a:xfrm>
            <a:off x="263180" y="1272209"/>
            <a:ext cx="3760441" cy="5219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7BE76EC-3D48-4BE5-5137-37CAD155CDA3}"/>
              </a:ext>
            </a:extLst>
          </p:cNvPr>
          <p:cNvSpPr txBox="1">
            <a:spLocks/>
          </p:cNvSpPr>
          <p:nvPr/>
        </p:nvSpPr>
        <p:spPr>
          <a:xfrm>
            <a:off x="0" y="230400"/>
            <a:ext cx="12192000" cy="5759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400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Súly lefelé történő gyorsuláskor (</a:t>
            </a:r>
            <a:r>
              <a:rPr lang="hu-HU" sz="4400" i="1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hu-HU" sz="4400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&gt; </a:t>
            </a:r>
            <a:r>
              <a:rPr lang="hu-HU" sz="4400" i="1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hu-HU" sz="4400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cxnSp>
        <p:nvCxnSpPr>
          <p:cNvPr id="7" name="Egyenes összekötő nyíllal 6">
            <a:extLst>
              <a:ext uri="{FF2B5EF4-FFF2-40B4-BE49-F238E27FC236}">
                <a16:creationId xmlns:a16="http://schemas.microsoft.com/office/drawing/2014/main" id="{CCE9659F-5E27-8BE4-B873-18F46DE466E4}"/>
              </a:ext>
            </a:extLst>
          </p:cNvPr>
          <p:cNvCxnSpPr>
            <a:cxnSpLocks/>
          </p:cNvCxnSpPr>
          <p:nvPr/>
        </p:nvCxnSpPr>
        <p:spPr>
          <a:xfrm>
            <a:off x="3200400" y="1335839"/>
            <a:ext cx="0" cy="3600000"/>
          </a:xfrm>
          <a:prstGeom prst="straightConnector1">
            <a:avLst/>
          </a:prstGeom>
          <a:ln w="889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>
            <a:extLst>
              <a:ext uri="{FF2B5EF4-FFF2-40B4-BE49-F238E27FC236}">
                <a16:creationId xmlns:a16="http://schemas.microsoft.com/office/drawing/2014/main" id="{7B57984F-7003-913A-424F-D007C3E00EAD}"/>
              </a:ext>
            </a:extLst>
          </p:cNvPr>
          <p:cNvSpPr txBox="1"/>
          <p:nvPr/>
        </p:nvSpPr>
        <p:spPr>
          <a:xfrm>
            <a:off x="3290400" y="2751492"/>
            <a:ext cx="4620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hu-HU" sz="2800" i="1" dirty="0">
              <a:solidFill>
                <a:srgbClr val="0000FF"/>
              </a:solidFill>
            </a:endParaRP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2B733380-1DF4-5A70-B8D6-D5687C3397DB}"/>
              </a:ext>
            </a:extLst>
          </p:cNvPr>
          <p:cNvSpPr/>
          <p:nvPr/>
        </p:nvSpPr>
        <p:spPr>
          <a:xfrm>
            <a:off x="2322000" y="5120790"/>
            <a:ext cx="234000" cy="262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2" name="Egyenes összekötő nyíllal 11">
            <a:extLst>
              <a:ext uri="{FF2B5EF4-FFF2-40B4-BE49-F238E27FC236}">
                <a16:creationId xmlns:a16="http://schemas.microsoft.com/office/drawing/2014/main" id="{07EC25C8-5FE3-9EFB-2098-F6DE99254771}"/>
              </a:ext>
            </a:extLst>
          </p:cNvPr>
          <p:cNvCxnSpPr>
            <a:cxnSpLocks/>
          </p:cNvCxnSpPr>
          <p:nvPr/>
        </p:nvCxnSpPr>
        <p:spPr>
          <a:xfrm>
            <a:off x="2435611" y="5271135"/>
            <a:ext cx="0" cy="1080000"/>
          </a:xfrm>
          <a:prstGeom prst="straightConnector1">
            <a:avLst/>
          </a:prstGeom>
          <a:ln w="1016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zövegdoboz 12">
                <a:extLst>
                  <a:ext uri="{FF2B5EF4-FFF2-40B4-BE49-F238E27FC236}">
                    <a16:creationId xmlns:a16="http://schemas.microsoft.com/office/drawing/2014/main" id="{08332A36-25C5-100D-8532-617BD2B9DBD1}"/>
                  </a:ext>
                </a:extLst>
              </p:cNvPr>
              <p:cNvSpPr txBox="1"/>
              <p:nvPr/>
            </p:nvSpPr>
            <p:spPr>
              <a:xfrm>
                <a:off x="241648" y="5383530"/>
                <a:ext cx="219227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8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280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neh</m:t>
                          </m:r>
                        </m:sub>
                      </m:sSub>
                      <m:r>
                        <a:rPr lang="hu-HU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r>
                        <a:rPr lang="hu-HU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𝑚</m:t>
                      </m:r>
                      <m:r>
                        <a:rPr lang="hu-HU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⋅</m:t>
                      </m:r>
                      <m:r>
                        <a:rPr lang="hu-HU" sz="28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hu-HU" sz="28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3" name="Szövegdoboz 12">
                <a:extLst>
                  <a:ext uri="{FF2B5EF4-FFF2-40B4-BE49-F238E27FC236}">
                    <a16:creationId xmlns:a16="http://schemas.microsoft.com/office/drawing/2014/main" id="{08332A36-25C5-100D-8532-617BD2B9DB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648" y="5383530"/>
                <a:ext cx="2192274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zövegdoboz 13">
                <a:extLst>
                  <a:ext uri="{FF2B5EF4-FFF2-40B4-BE49-F238E27FC236}">
                    <a16:creationId xmlns:a16="http://schemas.microsoft.com/office/drawing/2014/main" id="{659DC2C6-73A2-C5F1-B914-F192BD0D4974}"/>
                  </a:ext>
                </a:extLst>
              </p:cNvPr>
              <p:cNvSpPr txBox="1"/>
              <p:nvPr/>
            </p:nvSpPr>
            <p:spPr>
              <a:xfrm>
                <a:off x="2556000" y="5303100"/>
                <a:ext cx="60264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2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t</m:t>
                          </m:r>
                        </m:sub>
                      </m:sSub>
                    </m:oMath>
                  </m:oMathPara>
                </a14:m>
                <a:endParaRPr lang="hu-HU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Szövegdoboz 13">
                <a:extLst>
                  <a:ext uri="{FF2B5EF4-FFF2-40B4-BE49-F238E27FC236}">
                    <a16:creationId xmlns:a16="http://schemas.microsoft.com/office/drawing/2014/main" id="{659DC2C6-73A2-C5F1-B914-F192BD0D4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6000" y="5303100"/>
                <a:ext cx="602648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zövegdoboz 17">
                <a:extLst>
                  <a:ext uri="{FF2B5EF4-FFF2-40B4-BE49-F238E27FC236}">
                    <a16:creationId xmlns:a16="http://schemas.microsoft.com/office/drawing/2014/main" id="{BFF74A2F-CB6D-F7AD-AC95-12A0FBA8B701}"/>
                  </a:ext>
                </a:extLst>
              </p:cNvPr>
              <p:cNvSpPr txBox="1"/>
              <p:nvPr/>
            </p:nvSpPr>
            <p:spPr>
              <a:xfrm>
                <a:off x="4791600" y="1915293"/>
                <a:ext cx="7399688" cy="575908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𝑚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⋅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𝑎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−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𝑚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⋅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hu-HU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Szövegdoboz 17">
                <a:extLst>
                  <a:ext uri="{FF2B5EF4-FFF2-40B4-BE49-F238E27FC236}">
                    <a16:creationId xmlns:a16="http://schemas.microsoft.com/office/drawing/2014/main" id="{BFF74A2F-CB6D-F7AD-AC95-12A0FBA8B7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600" y="1915293"/>
                <a:ext cx="7399688" cy="5759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Szövegdoboz 18">
                <a:extLst>
                  <a:ext uri="{FF2B5EF4-FFF2-40B4-BE49-F238E27FC236}">
                    <a16:creationId xmlns:a16="http://schemas.microsoft.com/office/drawing/2014/main" id="{083A9781-E161-A0DF-9B3A-7E7D190D2DE0}"/>
                  </a:ext>
                </a:extLst>
              </p:cNvPr>
              <p:cNvSpPr txBox="1"/>
              <p:nvPr/>
            </p:nvSpPr>
            <p:spPr>
              <a:xfrm>
                <a:off x="4791600" y="1264590"/>
                <a:ext cx="739967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𝑚</m:t>
                          </m:r>
                          <m: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⋅</m:t>
                          </m:r>
                          <m: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𝑎</m:t>
                          </m:r>
                          <m: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=</m:t>
                          </m:r>
                          <m: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𝑚</m:t>
                          </m:r>
                          <m: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⋅</m:t>
                          </m:r>
                          <m: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𝑔</m:t>
                          </m:r>
                          <m: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+</m:t>
                          </m:r>
                          <m: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t</m:t>
                          </m:r>
                        </m:sub>
                      </m:sSub>
                    </m:oMath>
                  </m:oMathPara>
                </a14:m>
                <a:endParaRPr lang="hu-HU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Szövegdoboz 18">
                <a:extLst>
                  <a:ext uri="{FF2B5EF4-FFF2-40B4-BE49-F238E27FC236}">
                    <a16:creationId xmlns:a16="http://schemas.microsoft.com/office/drawing/2014/main" id="{083A9781-E161-A0DF-9B3A-7E7D190D2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600" y="1264590"/>
                <a:ext cx="7399676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Szövegdoboz 19">
                <a:extLst>
                  <a:ext uri="{FF2B5EF4-FFF2-40B4-BE49-F238E27FC236}">
                    <a16:creationId xmlns:a16="http://schemas.microsoft.com/office/drawing/2014/main" id="{5622865F-7529-4AFD-8A51-591B8699550B}"/>
                  </a:ext>
                </a:extLst>
              </p:cNvPr>
              <p:cNvSpPr txBox="1"/>
              <p:nvPr/>
            </p:nvSpPr>
            <p:spPr>
              <a:xfrm>
                <a:off x="4791600" y="2618684"/>
                <a:ext cx="7399688" cy="575908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𝑚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⋅(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𝑎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−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𝑔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u-HU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Szövegdoboz 19">
                <a:extLst>
                  <a:ext uri="{FF2B5EF4-FFF2-40B4-BE49-F238E27FC236}">
                    <a16:creationId xmlns:a16="http://schemas.microsoft.com/office/drawing/2014/main" id="{5622865F-7529-4AFD-8A51-591B869955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600" y="2618684"/>
                <a:ext cx="7399688" cy="5759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Szövegdoboz 20">
                <a:extLst>
                  <a:ext uri="{FF2B5EF4-FFF2-40B4-BE49-F238E27FC236}">
                    <a16:creationId xmlns:a16="http://schemas.microsoft.com/office/drawing/2014/main" id="{62B7DA6E-F8B8-0166-9CF4-79E3CD5BC40E}"/>
                  </a:ext>
                </a:extLst>
              </p:cNvPr>
              <p:cNvSpPr txBox="1"/>
              <p:nvPr/>
            </p:nvSpPr>
            <p:spPr>
              <a:xfrm>
                <a:off x="4791600" y="3322074"/>
                <a:ext cx="7399688" cy="575908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u-HU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𝐺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𝑚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⋅(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𝑎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−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𝑔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u-HU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Szövegdoboz 20">
                <a:extLst>
                  <a:ext uri="{FF2B5EF4-FFF2-40B4-BE49-F238E27FC236}">
                    <a16:creationId xmlns:a16="http://schemas.microsoft.com/office/drawing/2014/main" id="{62B7DA6E-F8B8-0166-9CF4-79E3CD5BC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600" y="3322074"/>
                <a:ext cx="7399688" cy="57590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Egyenes összekötő nyíllal 2">
            <a:extLst>
              <a:ext uri="{FF2B5EF4-FFF2-40B4-BE49-F238E27FC236}">
                <a16:creationId xmlns:a16="http://schemas.microsoft.com/office/drawing/2014/main" id="{EE20575A-7322-F875-3AA9-6612F61ECA44}"/>
              </a:ext>
            </a:extLst>
          </p:cNvPr>
          <p:cNvCxnSpPr>
            <a:cxnSpLocks/>
          </p:cNvCxnSpPr>
          <p:nvPr/>
        </p:nvCxnSpPr>
        <p:spPr>
          <a:xfrm>
            <a:off x="2435827" y="5120790"/>
            <a:ext cx="0" cy="7200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Egyenes összekötő nyíllal 3">
            <a:extLst>
              <a:ext uri="{FF2B5EF4-FFF2-40B4-BE49-F238E27FC236}">
                <a16:creationId xmlns:a16="http://schemas.microsoft.com/office/drawing/2014/main" id="{CEC150BB-C267-E015-A9EF-043925D061B4}"/>
              </a:ext>
            </a:extLst>
          </p:cNvPr>
          <p:cNvCxnSpPr>
            <a:cxnSpLocks/>
          </p:cNvCxnSpPr>
          <p:nvPr/>
        </p:nvCxnSpPr>
        <p:spPr>
          <a:xfrm flipV="1">
            <a:off x="2433922" y="4400790"/>
            <a:ext cx="0" cy="720000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>
            <a:extLst>
              <a:ext uri="{FF2B5EF4-FFF2-40B4-BE49-F238E27FC236}">
                <a16:creationId xmlns:a16="http://schemas.microsoft.com/office/drawing/2014/main" id="{714E39F7-173D-7DFA-F268-0FE46F2228E4}"/>
              </a:ext>
            </a:extLst>
          </p:cNvPr>
          <p:cNvSpPr txBox="1"/>
          <p:nvPr/>
        </p:nvSpPr>
        <p:spPr>
          <a:xfrm>
            <a:off x="1877820" y="4551645"/>
            <a:ext cx="602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4968811A-B055-D6CE-71AE-93EC071EE0D5}"/>
              </a:ext>
            </a:extLst>
          </p:cNvPr>
          <p:cNvSpPr txBox="1"/>
          <p:nvPr/>
        </p:nvSpPr>
        <p:spPr>
          <a:xfrm>
            <a:off x="4791600" y="4078846"/>
            <a:ext cx="7399688" cy="57590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hu-HU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Felfelé ható súly?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18CB6D5E-06C3-1F57-B345-6D2917039F4B}"/>
              </a:ext>
            </a:extLst>
          </p:cNvPr>
          <p:cNvSpPr txBox="1"/>
          <p:nvPr/>
        </p:nvSpPr>
        <p:spPr>
          <a:xfrm>
            <a:off x="2559600" y="4944903"/>
            <a:ext cx="602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75725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20" grpId="0"/>
      <p:bldP spid="21" grpId="0"/>
      <p:bldP spid="5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0DDE8E-CE1F-88DC-FB42-9EA598A86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1046"/>
            <a:ext cx="105156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KÍSÉRLET</a:t>
            </a:r>
            <a:b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Pingponglabda felfelé ható súlya(?)</a:t>
            </a:r>
          </a:p>
        </p:txBody>
      </p:sp>
    </p:spTree>
    <p:extLst>
      <p:ext uri="{BB962C8B-B14F-4D97-AF65-F5344CB8AC3E}">
        <p14:creationId xmlns:p14="http://schemas.microsoft.com/office/powerpoint/2010/main" val="29285143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0DDE8E-CE1F-88DC-FB42-9EA598A86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1046"/>
            <a:ext cx="105156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KÍSÉRLET</a:t>
            </a:r>
            <a:b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Ördöghurok ételdobozból</a:t>
            </a:r>
          </a:p>
        </p:txBody>
      </p:sp>
    </p:spTree>
    <p:extLst>
      <p:ext uri="{BB962C8B-B14F-4D97-AF65-F5344CB8AC3E}">
        <p14:creationId xmlns:p14="http://schemas.microsoft.com/office/powerpoint/2010/main" val="21586327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0DDE8E-CE1F-88DC-FB42-9EA598A86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1046"/>
            <a:ext cx="105156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KÍSÉRLET</a:t>
            </a:r>
            <a:b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Kerékpáros ördöghurok</a:t>
            </a:r>
          </a:p>
        </p:txBody>
      </p:sp>
      <p:pic>
        <p:nvPicPr>
          <p:cNvPr id="3" name="Picture 2" descr="Youtube, Gomb, Ikon, Iratkozz Fel">
            <a:extLst>
              <a:ext uri="{FF2B5EF4-FFF2-40B4-BE49-F238E27FC236}">
                <a16:creationId xmlns:a16="http://schemas.microsoft.com/office/drawing/2014/main" id="{24285031-0D92-E643-35A6-E30F55474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312" y="4916893"/>
            <a:ext cx="1995377" cy="11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3141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kciógomb: üres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2ED3E94-F269-0150-C165-733D4FC2297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actionButtonBlank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Online médiaelem 1" title="George Ntavoutian - Full Vertical Bike Loop in Trikala">
            <a:hlinkClick r:id="" action="ppaction://media"/>
            <a:extLst>
              <a:ext uri="{FF2B5EF4-FFF2-40B4-BE49-F238E27FC236}">
                <a16:creationId xmlns:a16="http://schemas.microsoft.com/office/drawing/2014/main" id="{28F6D2D5-AF25-5F7B-2745-9411EEE2017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5460" y="27396"/>
            <a:ext cx="12041080" cy="680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C72021EC-F9BB-E836-5860-6C399F7D56CC}"/>
              </a:ext>
            </a:extLst>
          </p:cNvPr>
          <p:cNvSpPr txBox="1"/>
          <p:nvPr/>
        </p:nvSpPr>
        <p:spPr>
          <a:xfrm>
            <a:off x="6255587" y="5814568"/>
            <a:ext cx="568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www.fizkapu.hu</a:t>
            </a:r>
          </a:p>
        </p:txBody>
      </p:sp>
      <p:pic>
        <p:nvPicPr>
          <p:cNvPr id="6" name="Kép 5" descr="A képen szöveg, képernyőkép, szoftver, Multimédiás szoftver látható&#10;&#10;Automatikusan generált leírás">
            <a:extLst>
              <a:ext uri="{FF2B5EF4-FFF2-40B4-BE49-F238E27FC236}">
                <a16:creationId xmlns:a16="http://schemas.microsoft.com/office/drawing/2014/main" id="{54FA3EF0-7931-8FFB-D1C3-DD9546ADC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87" y="2554728"/>
            <a:ext cx="5760000" cy="324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Kép 3" descr="A képen szöveg, képernyőkép, kollázs, Multimédiás szoftver látható&#10;&#10;Automatikusan generált leírás">
            <a:extLst>
              <a:ext uri="{FF2B5EF4-FFF2-40B4-BE49-F238E27FC236}">
                <a16:creationId xmlns:a16="http://schemas.microsoft.com/office/drawing/2014/main" id="{E153C615-4F48-7BB0-D44F-F9E3381CD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14" y="2554728"/>
            <a:ext cx="5760000" cy="324000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7A182F8E-0F9D-39C6-60B7-4269778A78EF}"/>
              </a:ext>
            </a:extLst>
          </p:cNvPr>
          <p:cNvSpPr txBox="1"/>
          <p:nvPr/>
        </p:nvSpPr>
        <p:spPr>
          <a:xfrm>
            <a:off x="246814" y="5814567"/>
            <a:ext cx="568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www.fizikakonyv.hu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3D83D5C1-0018-39C5-CDD5-C1942AC8E234}"/>
              </a:ext>
            </a:extLst>
          </p:cNvPr>
          <p:cNvSpPr txBox="1"/>
          <p:nvPr/>
        </p:nvSpPr>
        <p:spPr>
          <a:xfrm>
            <a:off x="2397464" y="814673"/>
            <a:ext cx="7397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Köszönöm a figyelmet.</a:t>
            </a:r>
          </a:p>
        </p:txBody>
      </p:sp>
    </p:spTree>
    <p:extLst>
      <p:ext uri="{BB962C8B-B14F-4D97-AF65-F5344CB8AC3E}">
        <p14:creationId xmlns:p14="http://schemas.microsoft.com/office/powerpoint/2010/main" val="1551654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478547-3067-EBD9-AAF1-1504156803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0" r="20060"/>
          <a:stretch/>
        </p:blipFill>
        <p:spPr bwMode="auto">
          <a:xfrm>
            <a:off x="7837200" y="1236606"/>
            <a:ext cx="3915000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zövegdoboz 3">
                <a:extLst>
                  <a:ext uri="{FF2B5EF4-FFF2-40B4-BE49-F238E27FC236}">
                    <a16:creationId xmlns:a16="http://schemas.microsoft.com/office/drawing/2014/main" id="{BBE2B7CB-0EAE-6253-4FD0-D0730D26EE04}"/>
                  </a:ext>
                </a:extLst>
              </p:cNvPr>
              <p:cNvSpPr txBox="1"/>
              <p:nvPr/>
            </p:nvSpPr>
            <p:spPr>
              <a:xfrm>
                <a:off x="423563" y="1236606"/>
                <a:ext cx="6997368" cy="522000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hu-HU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faág által kifejtett tartóerő </a:t>
                </a:r>
                <a:r>
                  <a:rPr lang="hu-HU" sz="28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felfelé</a:t>
                </a:r>
                <a:r>
                  <a:rPr lang="hu-HU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húzza az almát.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hu-HU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hatás–ellenhatás törvénye szerint az alma </a:t>
                </a:r>
                <a:r>
                  <a:rPr lang="hu-HU" sz="28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lefelé</a:t>
                </a:r>
                <a:r>
                  <a:rPr lang="hu-HU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húzza a faágat, ezt az erőt </a:t>
                </a:r>
                <a:r>
                  <a:rPr lang="hu-HU" sz="2800" dirty="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súly</a:t>
                </a:r>
                <a:r>
                  <a:rPr lang="hu-HU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nak nevezzük.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hu-HU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Az almára ható tartóerő és a súly ellentétes irányú, de azonos nagyságú:</a:t>
                </a:r>
              </a:p>
              <a:p>
                <a:pPr lvl="2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u-HU" sz="280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𝐺</m:t>
                      </m:r>
                      <m:r>
                        <a:rPr lang="hu-HU" sz="28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hu-HU" sz="2800" i="1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2800" b="0" i="0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t</m:t>
                          </m:r>
                        </m:sub>
                      </m:sSub>
                    </m:oMath>
                  </m:oMathPara>
                </a14:m>
                <a:endParaRPr lang="hu-HU" sz="2800" baseline="-25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hu-HU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tartóerő és a súly különböző testekre (az almára és a faágra) hat.</a:t>
                </a:r>
              </a:p>
              <a:p>
                <a:pPr algn="just"/>
                <a:endParaRPr lang="hu-HU" sz="2800" baseline="-25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endParaRPr lang="hu-HU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Szövegdoboz 3">
                <a:extLst>
                  <a:ext uri="{FF2B5EF4-FFF2-40B4-BE49-F238E27FC236}">
                    <a16:creationId xmlns:a16="http://schemas.microsoft.com/office/drawing/2014/main" id="{BBE2B7CB-0EAE-6253-4FD0-D0730D26EE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63" y="1236606"/>
                <a:ext cx="6997368" cy="5220000"/>
              </a:xfrm>
              <a:prstGeom prst="rect">
                <a:avLst/>
              </a:prstGeom>
              <a:blipFill>
                <a:blip r:embed="rId4"/>
                <a:stretch>
                  <a:fillRect l="-1568" t="-1285" r="-1829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ím 1">
            <a:extLst>
              <a:ext uri="{FF2B5EF4-FFF2-40B4-BE49-F238E27FC236}">
                <a16:creationId xmlns:a16="http://schemas.microsoft.com/office/drawing/2014/main" id="{1C995A02-BAB0-E2A7-0D5B-1B76C9763CCB}"/>
              </a:ext>
            </a:extLst>
          </p:cNvPr>
          <p:cNvSpPr txBox="1">
            <a:spLocks/>
          </p:cNvSpPr>
          <p:nvPr/>
        </p:nvSpPr>
        <p:spPr>
          <a:xfrm>
            <a:off x="0" y="230400"/>
            <a:ext cx="12192000" cy="5759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hu-HU" sz="4400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Súly</a:t>
            </a:r>
          </a:p>
        </p:txBody>
      </p:sp>
      <p:cxnSp>
        <p:nvCxnSpPr>
          <p:cNvPr id="5" name="Egyenes összekötő nyíllal 4">
            <a:extLst>
              <a:ext uri="{FF2B5EF4-FFF2-40B4-BE49-F238E27FC236}">
                <a16:creationId xmlns:a16="http://schemas.microsoft.com/office/drawing/2014/main" id="{FBAFE5AC-DB32-BFF7-E2E7-9E2CEE5A27A8}"/>
              </a:ext>
            </a:extLst>
          </p:cNvPr>
          <p:cNvCxnSpPr>
            <a:cxnSpLocks/>
          </p:cNvCxnSpPr>
          <p:nvPr/>
        </p:nvCxnSpPr>
        <p:spPr>
          <a:xfrm>
            <a:off x="9754520" y="3511550"/>
            <a:ext cx="0" cy="1696720"/>
          </a:xfrm>
          <a:prstGeom prst="straightConnector1">
            <a:avLst/>
          </a:prstGeom>
          <a:ln w="101600">
            <a:solidFill>
              <a:srgbClr val="008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nyíllal 5">
            <a:extLst>
              <a:ext uri="{FF2B5EF4-FFF2-40B4-BE49-F238E27FC236}">
                <a16:creationId xmlns:a16="http://schemas.microsoft.com/office/drawing/2014/main" id="{F0C26A32-1675-C6DD-4B24-745AC28ED6F4}"/>
              </a:ext>
            </a:extLst>
          </p:cNvPr>
          <p:cNvCxnSpPr>
            <a:cxnSpLocks/>
          </p:cNvCxnSpPr>
          <p:nvPr/>
        </p:nvCxnSpPr>
        <p:spPr>
          <a:xfrm flipV="1">
            <a:off x="9756600" y="1814830"/>
            <a:ext cx="0" cy="1696720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60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0DDE8E-CE1F-88DC-FB42-9EA598A86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1046"/>
            <a:ext cx="105156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KÍSÉRLET</a:t>
            </a:r>
            <a:b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Gyurmagolyó a vonalzón</a:t>
            </a:r>
          </a:p>
        </p:txBody>
      </p:sp>
    </p:spTree>
    <p:extLst>
      <p:ext uri="{BB962C8B-B14F-4D97-AF65-F5344CB8AC3E}">
        <p14:creationId xmlns:p14="http://schemas.microsoft.com/office/powerpoint/2010/main" val="4023168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BBE2B7CB-0EAE-6253-4FD0-D0730D26EE04}"/>
              </a:ext>
            </a:extLst>
          </p:cNvPr>
          <p:cNvSpPr txBox="1"/>
          <p:nvPr/>
        </p:nvSpPr>
        <p:spPr>
          <a:xfrm>
            <a:off x="423563" y="1236606"/>
            <a:ext cx="11374860" cy="522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Azt az erőt, amelyet a test az alátámasztásra vagy a felfüggesztésre kifejt, súlynak nevezzük.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A test súlya az alátámasztásra vagy a felfüggesztésre hat.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hu-HU" sz="2800" baseline="-25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hu-HU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Csoportba foglalás 20">
            <a:extLst>
              <a:ext uri="{FF2B5EF4-FFF2-40B4-BE49-F238E27FC236}">
                <a16:creationId xmlns:a16="http://schemas.microsoft.com/office/drawing/2014/main" id="{DC54E035-1268-4539-4184-22EE33C5F7B7}"/>
              </a:ext>
            </a:extLst>
          </p:cNvPr>
          <p:cNvGrpSpPr/>
          <p:nvPr/>
        </p:nvGrpSpPr>
        <p:grpSpPr>
          <a:xfrm>
            <a:off x="6675157" y="2792985"/>
            <a:ext cx="4642661" cy="3477437"/>
            <a:chOff x="1005838" y="2859443"/>
            <a:chExt cx="4642661" cy="3477437"/>
          </a:xfrm>
        </p:grpSpPr>
        <p:pic>
          <p:nvPicPr>
            <p:cNvPr id="2" name="Kép 1">
              <a:extLst>
                <a:ext uri="{FF2B5EF4-FFF2-40B4-BE49-F238E27FC236}">
                  <a16:creationId xmlns:a16="http://schemas.microsoft.com/office/drawing/2014/main" id="{B4171EB5-D2A1-60EA-8B90-6104A639C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r:link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838" y="2859443"/>
              <a:ext cx="4642661" cy="3477437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ffectLst/>
          </p:spPr>
        </p:pic>
        <p:cxnSp>
          <p:nvCxnSpPr>
            <p:cNvPr id="14" name="Egyenes összekötő nyíllal 13">
              <a:extLst>
                <a:ext uri="{FF2B5EF4-FFF2-40B4-BE49-F238E27FC236}">
                  <a16:creationId xmlns:a16="http://schemas.microsoft.com/office/drawing/2014/main" id="{5D254175-3E4E-A8EC-960C-A0A95F527620}"/>
                </a:ext>
              </a:extLst>
            </p:cNvPr>
            <p:cNvCxnSpPr>
              <a:cxnSpLocks/>
            </p:cNvCxnSpPr>
            <p:nvPr/>
          </p:nvCxnSpPr>
          <p:spPr>
            <a:xfrm>
              <a:off x="3384117" y="4377827"/>
              <a:ext cx="0" cy="1130314"/>
            </a:xfrm>
            <a:prstGeom prst="straightConnector1">
              <a:avLst/>
            </a:prstGeom>
            <a:ln w="101600">
              <a:solidFill>
                <a:srgbClr val="008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ím 1">
            <a:extLst>
              <a:ext uri="{FF2B5EF4-FFF2-40B4-BE49-F238E27FC236}">
                <a16:creationId xmlns:a16="http://schemas.microsoft.com/office/drawing/2014/main" id="{1C995A02-BAB0-E2A7-0D5B-1B76C9763CCB}"/>
              </a:ext>
            </a:extLst>
          </p:cNvPr>
          <p:cNvSpPr txBox="1">
            <a:spLocks/>
          </p:cNvSpPr>
          <p:nvPr/>
        </p:nvSpPr>
        <p:spPr>
          <a:xfrm>
            <a:off x="0" y="230400"/>
            <a:ext cx="12192000" cy="5759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hu-HU" sz="4400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Súly</a:t>
            </a:r>
          </a:p>
        </p:txBody>
      </p:sp>
      <p:pic>
        <p:nvPicPr>
          <p:cNvPr id="18" name="Kép 17">
            <a:extLst>
              <a:ext uri="{FF2B5EF4-FFF2-40B4-BE49-F238E27FC236}">
                <a16:creationId xmlns:a16="http://schemas.microsoft.com/office/drawing/2014/main" id="{F1A02A4E-559D-07DB-87DD-2B2441399519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23" y="2792985"/>
            <a:ext cx="5238330" cy="3486061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  <a:effectLst/>
        </p:spPr>
      </p:pic>
      <p:cxnSp>
        <p:nvCxnSpPr>
          <p:cNvPr id="19" name="Egyenes összekötő nyíllal 18">
            <a:extLst>
              <a:ext uri="{FF2B5EF4-FFF2-40B4-BE49-F238E27FC236}">
                <a16:creationId xmlns:a16="http://schemas.microsoft.com/office/drawing/2014/main" id="{B1AAD098-2CF0-7E04-6222-201A233B5BBD}"/>
              </a:ext>
            </a:extLst>
          </p:cNvPr>
          <p:cNvCxnSpPr>
            <a:cxnSpLocks/>
          </p:cNvCxnSpPr>
          <p:nvPr/>
        </p:nvCxnSpPr>
        <p:spPr>
          <a:xfrm>
            <a:off x="3567768" y="5528451"/>
            <a:ext cx="0" cy="1130314"/>
          </a:xfrm>
          <a:prstGeom prst="straightConnector1">
            <a:avLst/>
          </a:prstGeom>
          <a:ln w="101600">
            <a:solidFill>
              <a:srgbClr val="008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292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>
            <a:extLst>
              <a:ext uri="{FF2B5EF4-FFF2-40B4-BE49-F238E27FC236}">
                <a16:creationId xmlns:a16="http://schemas.microsoft.com/office/drawing/2014/main" id="{1C995A02-BAB0-E2A7-0D5B-1B76C9763CCB}"/>
              </a:ext>
            </a:extLst>
          </p:cNvPr>
          <p:cNvSpPr txBox="1">
            <a:spLocks/>
          </p:cNvSpPr>
          <p:nvPr/>
        </p:nvSpPr>
        <p:spPr>
          <a:xfrm>
            <a:off x="0" y="230400"/>
            <a:ext cx="12192000" cy="57590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400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Nehézségi erő, tartóerő, súly</a:t>
            </a:r>
            <a:endParaRPr lang="hu-HU" sz="3600" dirty="0">
              <a:solidFill>
                <a:srgbClr val="000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áblázat 5">
                <a:extLst>
                  <a:ext uri="{FF2B5EF4-FFF2-40B4-BE49-F238E27FC236}">
                    <a16:creationId xmlns:a16="http://schemas.microsoft.com/office/drawing/2014/main" id="{4BD34B83-69DB-4AB0-E29C-57E9C50E65D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44721773"/>
                  </p:ext>
                </p:extLst>
              </p:nvPr>
            </p:nvGraphicFramePr>
            <p:xfrm>
              <a:off x="424797" y="1272208"/>
              <a:ext cx="11338113" cy="5220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75855">
                      <a:extLst>
                        <a:ext uri="{9D8B030D-6E8A-4147-A177-3AD203B41FA5}">
                          <a16:colId xmlns:a16="http://schemas.microsoft.com/office/drawing/2014/main" val="2716766166"/>
                        </a:ext>
                      </a:extLst>
                    </a:gridCol>
                    <a:gridCol w="1053999">
                      <a:extLst>
                        <a:ext uri="{9D8B030D-6E8A-4147-A177-3AD203B41FA5}">
                          <a16:colId xmlns:a16="http://schemas.microsoft.com/office/drawing/2014/main" val="3381539782"/>
                        </a:ext>
                      </a:extLst>
                    </a:gridCol>
                    <a:gridCol w="1361837">
                      <a:extLst>
                        <a:ext uri="{9D8B030D-6E8A-4147-A177-3AD203B41FA5}">
                          <a16:colId xmlns:a16="http://schemas.microsoft.com/office/drawing/2014/main" val="1448918636"/>
                        </a:ext>
                      </a:extLst>
                    </a:gridCol>
                    <a:gridCol w="3173211">
                      <a:extLst>
                        <a:ext uri="{9D8B030D-6E8A-4147-A177-3AD203B41FA5}">
                          <a16:colId xmlns:a16="http://schemas.microsoft.com/office/drawing/2014/main" val="3229214058"/>
                        </a:ext>
                      </a:extLst>
                    </a:gridCol>
                    <a:gridCol w="3173211">
                      <a:extLst>
                        <a:ext uri="{9D8B030D-6E8A-4147-A177-3AD203B41FA5}">
                          <a16:colId xmlns:a16="http://schemas.microsoft.com/office/drawing/2014/main" val="534556152"/>
                        </a:ext>
                      </a:extLst>
                    </a:gridCol>
                  </a:tblGrid>
                  <a:tr h="1305000">
                    <a:tc>
                      <a:txBody>
                        <a:bodyPr/>
                        <a:lstStyle/>
                        <a:p>
                          <a:endParaRPr lang="hu-HU" sz="2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Jele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Iránya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Mi fejti ki?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Mire hat?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1539861"/>
                      </a:ext>
                    </a:extLst>
                  </a:tr>
                  <a:tr h="1305000">
                    <a:tc>
                      <a:txBody>
                        <a:bodyPr/>
                        <a:lstStyle/>
                        <a:p>
                          <a:r>
                            <a:rPr lang="hu-HU" sz="2800" b="0" i="0" dirty="0">
                              <a:solidFill>
                                <a:srgbClr val="0000A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Nehézségi erő</a:t>
                          </a:r>
                          <a:endParaRPr lang="hu-HU" sz="2800" b="0" i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hu-HU" sz="280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hu-HU" sz="2800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hu-HU" sz="2800" b="0" i="0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neh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hu-HU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800" dirty="0">
                              <a:solidFill>
                                <a:srgbClr val="0040FF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le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a gravitációs mező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a testre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21425788"/>
                      </a:ext>
                    </a:extLst>
                  </a:tr>
                  <a:tr h="1305000">
                    <a:tc>
                      <a:txBody>
                        <a:bodyPr/>
                        <a:lstStyle/>
                        <a:p>
                          <a:r>
                            <a:rPr lang="hu-HU" sz="2800" b="0" i="0" dirty="0">
                              <a:solidFill>
                                <a:srgbClr val="0000A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Tartóerő</a:t>
                          </a:r>
                          <a:endParaRPr lang="hu-HU" sz="2800" b="0" i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hu-HU" sz="280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hu-HU" sz="2800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hu-HU" sz="2800" b="0" i="0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t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hu-HU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800" dirty="0">
                              <a:solidFill>
                                <a:srgbClr val="FF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fel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az alátámasztás</a:t>
                          </a:r>
                        </a:p>
                        <a:p>
                          <a:pPr algn="ctr"/>
                          <a:r>
                            <a:rPr lang="hu-HU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a felfüggesztés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u-HU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a testre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40840700"/>
                      </a:ext>
                    </a:extLst>
                  </a:tr>
                  <a:tr h="1305000">
                    <a:tc>
                      <a:txBody>
                        <a:bodyPr/>
                        <a:lstStyle/>
                        <a:p>
                          <a:r>
                            <a:rPr lang="hu-HU" sz="2800" b="0" i="0" dirty="0">
                              <a:solidFill>
                                <a:srgbClr val="0000A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Súly</a:t>
                          </a:r>
                          <a:endParaRPr lang="hu-HU" sz="2800" b="0" i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hu-HU" sz="28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𝐺</m:t>
                                </m:r>
                              </m:oMath>
                            </m:oMathPara>
                          </a14:m>
                          <a:endParaRPr lang="hu-HU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800" dirty="0">
                              <a:solidFill>
                                <a:srgbClr val="0040FF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le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u-HU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a test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az alátámasztásra</a:t>
                          </a:r>
                        </a:p>
                        <a:p>
                          <a:pPr algn="ctr"/>
                          <a:r>
                            <a:rPr lang="hu-HU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a felfüggesztésre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830406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áblázat 5">
                <a:extLst>
                  <a:ext uri="{FF2B5EF4-FFF2-40B4-BE49-F238E27FC236}">
                    <a16:creationId xmlns:a16="http://schemas.microsoft.com/office/drawing/2014/main" id="{4BD34B83-69DB-4AB0-E29C-57E9C50E65D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44721773"/>
                  </p:ext>
                </p:extLst>
              </p:nvPr>
            </p:nvGraphicFramePr>
            <p:xfrm>
              <a:off x="424797" y="1272208"/>
              <a:ext cx="11338113" cy="5220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75855">
                      <a:extLst>
                        <a:ext uri="{9D8B030D-6E8A-4147-A177-3AD203B41FA5}">
                          <a16:colId xmlns:a16="http://schemas.microsoft.com/office/drawing/2014/main" val="2716766166"/>
                        </a:ext>
                      </a:extLst>
                    </a:gridCol>
                    <a:gridCol w="1053999">
                      <a:extLst>
                        <a:ext uri="{9D8B030D-6E8A-4147-A177-3AD203B41FA5}">
                          <a16:colId xmlns:a16="http://schemas.microsoft.com/office/drawing/2014/main" val="3381539782"/>
                        </a:ext>
                      </a:extLst>
                    </a:gridCol>
                    <a:gridCol w="1361837">
                      <a:extLst>
                        <a:ext uri="{9D8B030D-6E8A-4147-A177-3AD203B41FA5}">
                          <a16:colId xmlns:a16="http://schemas.microsoft.com/office/drawing/2014/main" val="1448918636"/>
                        </a:ext>
                      </a:extLst>
                    </a:gridCol>
                    <a:gridCol w="3173211">
                      <a:extLst>
                        <a:ext uri="{9D8B030D-6E8A-4147-A177-3AD203B41FA5}">
                          <a16:colId xmlns:a16="http://schemas.microsoft.com/office/drawing/2014/main" val="3229214058"/>
                        </a:ext>
                      </a:extLst>
                    </a:gridCol>
                    <a:gridCol w="3173211">
                      <a:extLst>
                        <a:ext uri="{9D8B030D-6E8A-4147-A177-3AD203B41FA5}">
                          <a16:colId xmlns:a16="http://schemas.microsoft.com/office/drawing/2014/main" val="534556152"/>
                        </a:ext>
                      </a:extLst>
                    </a:gridCol>
                  </a:tblGrid>
                  <a:tr h="1305000">
                    <a:tc>
                      <a:txBody>
                        <a:bodyPr/>
                        <a:lstStyle/>
                        <a:p>
                          <a:endParaRPr lang="hu-HU" sz="28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Jele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Iránya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Mi fejti ki?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800" b="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Mire hat?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1539861"/>
                      </a:ext>
                    </a:extLst>
                  </a:tr>
                  <a:tr h="1305000">
                    <a:tc>
                      <a:txBody>
                        <a:bodyPr/>
                        <a:lstStyle/>
                        <a:p>
                          <a:r>
                            <a:rPr lang="hu-HU" sz="2800" b="0" i="0" dirty="0">
                              <a:solidFill>
                                <a:srgbClr val="0000A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Nehézségi erő</a:t>
                          </a:r>
                          <a:endParaRPr lang="hu-HU" sz="2800" b="0" i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hu-HU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45087" t="-100000" r="-732370" b="-2004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800" dirty="0">
                              <a:solidFill>
                                <a:srgbClr val="0040FF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le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a gravitációs mező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a testre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21425788"/>
                      </a:ext>
                    </a:extLst>
                  </a:tr>
                  <a:tr h="1305000">
                    <a:tc>
                      <a:txBody>
                        <a:bodyPr/>
                        <a:lstStyle/>
                        <a:p>
                          <a:r>
                            <a:rPr lang="hu-HU" sz="2800" b="0" i="0" dirty="0">
                              <a:solidFill>
                                <a:srgbClr val="0000A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Tartóerő</a:t>
                          </a:r>
                          <a:endParaRPr lang="hu-HU" sz="2800" b="0" i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hu-HU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45087" t="-200935" r="-732370" b="-1014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800" dirty="0">
                              <a:solidFill>
                                <a:srgbClr val="FF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fel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az alátámasztás</a:t>
                          </a:r>
                        </a:p>
                        <a:p>
                          <a:pPr algn="ctr"/>
                          <a:r>
                            <a:rPr lang="hu-HU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a felfüggesztés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u-HU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a testre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40840700"/>
                      </a:ext>
                    </a:extLst>
                  </a:tr>
                  <a:tr h="1305000">
                    <a:tc>
                      <a:txBody>
                        <a:bodyPr/>
                        <a:lstStyle/>
                        <a:p>
                          <a:r>
                            <a:rPr lang="hu-HU" sz="2800" b="0" i="0" dirty="0">
                              <a:solidFill>
                                <a:srgbClr val="0000A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Súly</a:t>
                          </a:r>
                          <a:endParaRPr lang="hu-HU" sz="2800" b="0" i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hu-HU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45087" t="-300935" r="-732370" b="-14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800" dirty="0">
                              <a:solidFill>
                                <a:srgbClr val="0040FF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le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u-HU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a test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az alátámasztásra</a:t>
                          </a:r>
                        </a:p>
                        <a:p>
                          <a:pPr algn="ctr"/>
                          <a:r>
                            <a:rPr lang="hu-HU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a felfüggesztésre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8304060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435339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F10E887-A726-C5BD-C4A8-C8CE1FC13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47"/>
          <a:stretch/>
        </p:blipFill>
        <p:spPr bwMode="auto">
          <a:xfrm>
            <a:off x="263181" y="1272208"/>
            <a:ext cx="3760442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0FF1FC7-33C8-49E6-F44A-F276B6757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47"/>
          <a:stretch/>
        </p:blipFill>
        <p:spPr bwMode="auto">
          <a:xfrm>
            <a:off x="4214847" y="1272208"/>
            <a:ext cx="3760442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9C92FFE-6F85-725F-45F2-01669ED1E8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47"/>
          <a:stretch/>
        </p:blipFill>
        <p:spPr bwMode="auto">
          <a:xfrm>
            <a:off x="8166514" y="1272208"/>
            <a:ext cx="3760443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7BE76EC-3D48-4BE5-5137-37CAD155CDA3}"/>
              </a:ext>
            </a:extLst>
          </p:cNvPr>
          <p:cNvSpPr txBox="1">
            <a:spLocks/>
          </p:cNvSpPr>
          <p:nvPr/>
        </p:nvSpPr>
        <p:spPr>
          <a:xfrm>
            <a:off x="0" y="230400"/>
            <a:ext cx="12192000" cy="57590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400" dirty="0">
                <a:solidFill>
                  <a:srgbClr val="000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Súly függőleges gyorsuláskor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5FB86881-43B1-3BD6-BC66-6814DA21EB60}"/>
              </a:ext>
            </a:extLst>
          </p:cNvPr>
          <p:cNvSpPr txBox="1"/>
          <p:nvPr/>
        </p:nvSpPr>
        <p:spPr>
          <a:xfrm>
            <a:off x="577978" y="3882208"/>
            <a:ext cx="180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sz="2800" i="1" dirty="0"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 = 1,5 N</a:t>
            </a:r>
            <a:endParaRPr lang="hu-HU" sz="2800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7645B0C2-A88B-9FE1-308A-199A217BDFEE}"/>
              </a:ext>
            </a:extLst>
          </p:cNvPr>
          <p:cNvSpPr txBox="1"/>
          <p:nvPr/>
        </p:nvSpPr>
        <p:spPr>
          <a:xfrm>
            <a:off x="4549140" y="3632142"/>
            <a:ext cx="180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hu-HU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1,8 N</a:t>
            </a:r>
            <a:endParaRPr lang="hu-HU" sz="2800" dirty="0">
              <a:solidFill>
                <a:srgbClr val="FF0000"/>
              </a:solidFill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0F932CC2-D714-DC63-455C-E64133112C4E}"/>
              </a:ext>
            </a:extLst>
          </p:cNvPr>
          <p:cNvSpPr txBox="1"/>
          <p:nvPr/>
        </p:nvSpPr>
        <p:spPr>
          <a:xfrm>
            <a:off x="8482966" y="4494204"/>
            <a:ext cx="180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sz="2800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hu-HU" sz="28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1,1 N</a:t>
            </a:r>
            <a:endParaRPr lang="hu-HU" sz="2800" dirty="0">
              <a:solidFill>
                <a:srgbClr val="0000FF"/>
              </a:solidFill>
            </a:endParaRPr>
          </a:p>
        </p:txBody>
      </p:sp>
      <p:cxnSp>
        <p:nvCxnSpPr>
          <p:cNvPr id="7" name="Egyenes összekötő nyíllal 6">
            <a:extLst>
              <a:ext uri="{FF2B5EF4-FFF2-40B4-BE49-F238E27FC236}">
                <a16:creationId xmlns:a16="http://schemas.microsoft.com/office/drawing/2014/main" id="{CCE9659F-5E27-8BE4-B873-18F46DE466E4}"/>
              </a:ext>
            </a:extLst>
          </p:cNvPr>
          <p:cNvCxnSpPr>
            <a:cxnSpLocks/>
          </p:cNvCxnSpPr>
          <p:nvPr/>
        </p:nvCxnSpPr>
        <p:spPr>
          <a:xfrm flipV="1">
            <a:off x="7153200" y="1335839"/>
            <a:ext cx="0" cy="1080000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id="{D22D9323-8ABE-BB88-70D5-00D0EB6E93F6}"/>
              </a:ext>
            </a:extLst>
          </p:cNvPr>
          <p:cNvCxnSpPr>
            <a:cxnSpLocks/>
          </p:cNvCxnSpPr>
          <p:nvPr/>
        </p:nvCxnSpPr>
        <p:spPr>
          <a:xfrm>
            <a:off x="11102400" y="2077777"/>
            <a:ext cx="0" cy="1440000"/>
          </a:xfrm>
          <a:prstGeom prst="straightConnector1">
            <a:avLst/>
          </a:prstGeom>
          <a:ln w="889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>
            <a:extLst>
              <a:ext uri="{FF2B5EF4-FFF2-40B4-BE49-F238E27FC236}">
                <a16:creationId xmlns:a16="http://schemas.microsoft.com/office/drawing/2014/main" id="{7B57984F-7003-913A-424F-D007C3E00EAD}"/>
              </a:ext>
            </a:extLst>
          </p:cNvPr>
          <p:cNvSpPr txBox="1"/>
          <p:nvPr/>
        </p:nvSpPr>
        <p:spPr>
          <a:xfrm>
            <a:off x="7239600" y="1657143"/>
            <a:ext cx="518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hu-HU" sz="2800" i="1" dirty="0">
              <a:solidFill>
                <a:srgbClr val="FF0000"/>
              </a:solidFill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ADBA0AAE-C0AC-0063-ECEF-62C4BF352CEF}"/>
              </a:ext>
            </a:extLst>
          </p:cNvPr>
          <p:cNvSpPr txBox="1"/>
          <p:nvPr/>
        </p:nvSpPr>
        <p:spPr>
          <a:xfrm>
            <a:off x="11192400" y="2526228"/>
            <a:ext cx="5185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hu-HU" sz="28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96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6346</TotalTime>
  <Words>1355</Words>
  <Application>Microsoft Office PowerPoint</Application>
  <PresentationFormat>Szélesvásznú</PresentationFormat>
  <Paragraphs>238</Paragraphs>
  <Slides>49</Slides>
  <Notes>27</Notes>
  <HiddenSlides>0</HiddenSlides>
  <MMClips>5</MMClips>
  <ScaleCrop>false</ScaleCrop>
  <HeadingPairs>
    <vt:vector size="8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49</vt:i4>
      </vt:variant>
    </vt:vector>
  </HeadingPairs>
  <TitlesOfParts>
    <vt:vector size="60" baseType="lpstr">
      <vt:lpstr>Arial</vt:lpstr>
      <vt:lpstr>Calibri</vt:lpstr>
      <vt:lpstr>Calibri Light</vt:lpstr>
      <vt:lpstr>Cambria</vt:lpstr>
      <vt:lpstr>Cambria Math</vt:lpstr>
      <vt:lpstr>Linux Libertine</vt:lpstr>
      <vt:lpstr>Script MT Bold</vt:lpstr>
      <vt:lpstr>Times New Roman</vt:lpstr>
      <vt:lpstr>Wingdings</vt:lpstr>
      <vt:lpstr>Office-téma</vt:lpstr>
      <vt:lpstr>Acrobat Document</vt:lpstr>
      <vt:lpstr>Nehézségi erő, súly, mikrogravitáció  súlytalanság  </vt:lpstr>
      <vt:lpstr>PowerPoint-bemutató</vt:lpstr>
      <vt:lpstr>PowerPoint-bemutató</vt:lpstr>
      <vt:lpstr>PowerPoint-bemutató</vt:lpstr>
      <vt:lpstr>PowerPoint-bemutató</vt:lpstr>
      <vt:lpstr>KÍSÉRLET  Gyurmagolyó a vonalzón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KÍSÉRLET  Szabadon eső „űrhajós” az ülésben</vt:lpstr>
      <vt:lpstr>KÍSÉRLET  Kiegyensúlyozatlan mérleg szabadesése</vt:lpstr>
      <vt:lpstr>KÍSÉRLET  Súrlódás szabadesés közben</vt:lpstr>
      <vt:lpstr>PowerPoint-bemutató</vt:lpstr>
      <vt:lpstr>KÍSÉRLET  Papírlap kihúzása könyvek alól</vt:lpstr>
      <vt:lpstr>KÍSÉRLET  Hidrosztatikai nyomás szabadeséskor</vt:lpstr>
      <vt:lpstr>PowerPoint-bemutató</vt:lpstr>
      <vt:lpstr>KÍSÉRLET  Sörét forrasztóónból</vt:lpstr>
      <vt:lpstr>PowerPoint-bemutató</vt:lpstr>
      <vt:lpstr>KÍSÉRLET  Súlytalan fizikatanár a tanteremben</vt:lpstr>
      <vt:lpstr>PowerPoint-bemutató</vt:lpstr>
      <vt:lpstr>PowerPoint-bemutató</vt:lpstr>
      <vt:lpstr>PowerPoint-bemutató</vt:lpstr>
      <vt:lpstr>KÍSÉRLET  Tojás és gyurmagolyó leérkezése</vt:lpstr>
      <vt:lpstr>KÍSÉRLET  Zuhanó hegymászó modellezése</vt:lpstr>
      <vt:lpstr>KÍSÉRLET  „Űrhajós” az ülésben hajításkor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KÍSÉRLET  Pingponglabda felfelé ható súlya(?)</vt:lpstr>
      <vt:lpstr>KÍSÉRLET  Ördöghurok ételdobozból</vt:lpstr>
      <vt:lpstr>KÍSÉRLET  Kerékpáros ördöghurok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Nehézségi erő, súly, mikrogravitáció  súlytalanság  </dc:title>
  <dc:creator>Sándor Zátonyi</dc:creator>
  <cp:lastModifiedBy>Sándor Zátonyi</cp:lastModifiedBy>
  <cp:revision>428</cp:revision>
  <dcterms:created xsi:type="dcterms:W3CDTF">2025-06-01T13:42:00Z</dcterms:created>
  <dcterms:modified xsi:type="dcterms:W3CDTF">2025-11-16T21:49:58Z</dcterms:modified>
</cp:coreProperties>
</file>