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375" r:id="rId2"/>
    <p:sldId id="256" r:id="rId3"/>
    <p:sldId id="302" r:id="rId4"/>
    <p:sldId id="303" r:id="rId5"/>
    <p:sldId id="257" r:id="rId6"/>
    <p:sldId id="258" r:id="rId7"/>
    <p:sldId id="259" r:id="rId8"/>
    <p:sldId id="260" r:id="rId9"/>
    <p:sldId id="261" r:id="rId10"/>
    <p:sldId id="263" r:id="rId11"/>
    <p:sldId id="266" r:id="rId12"/>
    <p:sldId id="267" r:id="rId13"/>
    <p:sldId id="264" r:id="rId14"/>
    <p:sldId id="265" r:id="rId15"/>
    <p:sldId id="270" r:id="rId16"/>
    <p:sldId id="271" r:id="rId17"/>
    <p:sldId id="272" r:id="rId18"/>
    <p:sldId id="274" r:id="rId19"/>
    <p:sldId id="277" r:id="rId20"/>
    <p:sldId id="276" r:id="rId21"/>
    <p:sldId id="279" r:id="rId22"/>
    <p:sldId id="304" r:id="rId23"/>
    <p:sldId id="305" r:id="rId24"/>
    <p:sldId id="317" r:id="rId25"/>
    <p:sldId id="314" r:id="rId26"/>
    <p:sldId id="318" r:id="rId27"/>
    <p:sldId id="319" r:id="rId28"/>
    <p:sldId id="370" r:id="rId29"/>
    <p:sldId id="320" r:id="rId30"/>
    <p:sldId id="331" r:id="rId31"/>
    <p:sldId id="321" r:id="rId32"/>
    <p:sldId id="330" r:id="rId33"/>
    <p:sldId id="324" r:id="rId34"/>
    <p:sldId id="362" r:id="rId35"/>
    <p:sldId id="363" r:id="rId36"/>
    <p:sldId id="323" r:id="rId37"/>
    <p:sldId id="329" r:id="rId38"/>
    <p:sldId id="328" r:id="rId39"/>
    <p:sldId id="352" r:id="rId40"/>
    <p:sldId id="351" r:id="rId41"/>
    <p:sldId id="353" r:id="rId42"/>
    <p:sldId id="307" r:id="rId43"/>
    <p:sldId id="308" r:id="rId44"/>
    <p:sldId id="354" r:id="rId45"/>
    <p:sldId id="369" r:id="rId46"/>
    <p:sldId id="376" r:id="rId47"/>
    <p:sldId id="346" r:id="rId48"/>
    <p:sldId id="282" r:id="rId49"/>
    <p:sldId id="278" r:id="rId50"/>
    <p:sldId id="372" r:id="rId51"/>
    <p:sldId id="364" r:id="rId52"/>
    <p:sldId id="366" r:id="rId53"/>
    <p:sldId id="365" r:id="rId54"/>
    <p:sldId id="373" r:id="rId55"/>
    <p:sldId id="374" r:id="rId56"/>
    <p:sldId id="367" r:id="rId57"/>
    <p:sldId id="280" r:id="rId58"/>
    <p:sldId id="287" r:id="rId59"/>
    <p:sldId id="288" r:id="rId60"/>
    <p:sldId id="290" r:id="rId61"/>
    <p:sldId id="289" r:id="rId62"/>
    <p:sldId id="291" r:id="rId63"/>
    <p:sldId id="357" r:id="rId64"/>
    <p:sldId id="359" r:id="rId65"/>
    <p:sldId id="358" r:id="rId66"/>
    <p:sldId id="293" r:id="rId67"/>
    <p:sldId id="281" r:id="rId68"/>
    <p:sldId id="294" r:id="rId69"/>
    <p:sldId id="296" r:id="rId70"/>
    <p:sldId id="284" r:id="rId71"/>
    <p:sldId id="275" r:id="rId72"/>
    <p:sldId id="356" r:id="rId73"/>
    <p:sldId id="295" r:id="rId74"/>
    <p:sldId id="286" r:id="rId75"/>
    <p:sldId id="283" r:id="rId76"/>
    <p:sldId id="297" r:id="rId77"/>
    <p:sldId id="333" r:id="rId78"/>
    <p:sldId id="332" r:id="rId79"/>
    <p:sldId id="299" r:id="rId80"/>
    <p:sldId id="334" r:id="rId81"/>
    <p:sldId id="335" r:id="rId82"/>
    <p:sldId id="336" r:id="rId83"/>
    <p:sldId id="262" r:id="rId84"/>
    <p:sldId id="337" r:id="rId85"/>
    <p:sldId id="342" r:id="rId86"/>
    <p:sldId id="343" r:id="rId87"/>
    <p:sldId id="347" r:id="rId88"/>
    <p:sldId id="269" r:id="rId89"/>
    <p:sldId id="344" r:id="rId90"/>
    <p:sldId id="345" r:id="rId91"/>
    <p:sldId id="340" r:id="rId92"/>
    <p:sldId id="349" r:id="rId93"/>
    <p:sldId id="348" r:id="rId94"/>
    <p:sldId id="361" r:id="rId9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00"/>
    <a:srgbClr val="0000FF"/>
    <a:srgbClr val="0000C0"/>
    <a:srgbClr val="000080"/>
    <a:srgbClr val="C8C8FF"/>
    <a:srgbClr val="D2DCFF"/>
    <a:srgbClr val="E6F0FF"/>
    <a:srgbClr val="DCE6FF"/>
    <a:srgbClr val="E6E6FF"/>
    <a:srgbClr val="F0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3" autoAdjust="0"/>
    <p:restoredTop sz="74246" autoAdjust="0"/>
  </p:normalViewPr>
  <p:slideViewPr>
    <p:cSldViewPr snapToGrid="0">
      <p:cViewPr varScale="1">
        <p:scale>
          <a:sx n="63" d="100"/>
          <a:sy n="63" d="100"/>
        </p:scale>
        <p:origin x="1042" y="58"/>
      </p:cViewPr>
      <p:guideLst/>
    </p:cSldViewPr>
  </p:slideViewPr>
  <p:outlineViewPr>
    <p:cViewPr>
      <p:scale>
        <a:sx n="33" d="100"/>
        <a:sy n="33" d="100"/>
      </p:scale>
      <p:origin x="0" y="-23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270C9-C8AB-4EEF-9CEE-0DBBA37F9362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87AD1-B8AF-42C6-B4C5-4C049500D8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5982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</a:rPr>
              <a:t>Ez a bemutató a Pécsen megrendezett </a:t>
            </a:r>
            <a:r>
              <a:rPr lang="hu-HU" sz="1200" i="1" dirty="0">
                <a:latin typeface="Cambria" panose="02040503050406030204" pitchFamily="18" charset="0"/>
                <a:ea typeface="Cambria" panose="02040503050406030204" pitchFamily="18" charset="0"/>
              </a:rPr>
              <a:t>65. Országos Fizikatanári Ankét és Eszközbemutatón</a:t>
            </a:r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 tartott műhelyfoglalkozásom anyaga.</a:t>
            </a:r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Közvetlen oktatási célra szabadon felhasználható, de további publikálása tilos.</a:t>
            </a:r>
          </a:p>
          <a:p>
            <a:pPr algn="just"/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hu-HU" sz="1200" i="1" baseline="0" dirty="0">
                <a:latin typeface="Cambria" panose="02040503050406030204" pitchFamily="18" charset="0"/>
                <a:ea typeface="Cambria" panose="02040503050406030204" pitchFamily="18" charset="0"/>
              </a:rPr>
              <a:t>Jegyzetek</a:t>
            </a:r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 a kollégáknak szóló kiegészítéseket tartalmaznak az adott diához. (Pl. egy-egy kísérlet vázlatos leírását; a dián látható kép vagy videó elérhetőségét).</a:t>
            </a:r>
          </a:p>
          <a:p>
            <a:pPr algn="just"/>
            <a:r>
              <a:rPr lang="hu-HU" sz="1200" baseline="0" dirty="0">
                <a:latin typeface="Cambria" panose="02040503050406030204" pitchFamily="18" charset="0"/>
                <a:ea typeface="Cambria" panose="02040503050406030204" pitchFamily="18" charset="0"/>
              </a:rPr>
              <a:t>© Zátonyi Sándor, Békéscsaba, 2024.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7181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Helyezzük el a </a:t>
            </a:r>
            <a:r>
              <a:rPr lang="hu-HU" baseline="0" dirty="0"/>
              <a:t>szeget úgy, hogy a szeg párhuzamos legyen az </a:t>
            </a:r>
            <a:r>
              <a:rPr lang="hu-HU" i="1" baseline="0" dirty="0"/>
              <a:t>Y</a:t>
            </a:r>
            <a:r>
              <a:rPr lang="hu-HU" baseline="0" dirty="0"/>
              <a:t> tengellyel, és hegye az +</a:t>
            </a:r>
            <a:r>
              <a:rPr lang="hu-HU" i="1" baseline="0" dirty="0"/>
              <a:t>Y</a:t>
            </a:r>
            <a:r>
              <a:rPr lang="hu-HU" baseline="0" dirty="0"/>
              <a:t> irányba mutasson!</a:t>
            </a:r>
          </a:p>
          <a:p>
            <a:r>
              <a:rPr lang="hu-HU" baseline="0" dirty="0"/>
              <a:t>Figyeljük meg, milyen irányba mutat a szeg tükörképe?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096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Helyezzük el a </a:t>
            </a:r>
            <a:r>
              <a:rPr lang="hu-HU" baseline="0" dirty="0"/>
              <a:t>szeget úgy, hogy a szeg párhuzamos legyen az </a:t>
            </a:r>
            <a:r>
              <a:rPr lang="hu-HU" i="1" baseline="0" dirty="0"/>
              <a:t>Z</a:t>
            </a:r>
            <a:r>
              <a:rPr lang="hu-HU" baseline="0" dirty="0"/>
              <a:t> tengellyel, és hegye az +</a:t>
            </a:r>
            <a:r>
              <a:rPr lang="hu-HU" i="1" baseline="0" dirty="0"/>
              <a:t>Z</a:t>
            </a:r>
            <a:r>
              <a:rPr lang="hu-HU" baseline="0" dirty="0"/>
              <a:t> irányba mutasson!</a:t>
            </a:r>
          </a:p>
          <a:p>
            <a:r>
              <a:rPr lang="hu-HU" baseline="0" dirty="0"/>
              <a:t>Figyeljük meg, milyen irányba mutat a szeg tükörképe?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8647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előbbi kísérleteket az</a:t>
            </a:r>
            <a:r>
              <a:rPr lang="hu-HU" baseline="0" dirty="0"/>
              <a:t> </a:t>
            </a:r>
            <a:r>
              <a:rPr lang="hu-HU" i="1" baseline="0" dirty="0"/>
              <a:t>XZ</a:t>
            </a:r>
            <a:r>
              <a:rPr lang="hu-HU" baseline="0" dirty="0"/>
              <a:t> síkban elhelyezett tükörrel is elvégeztük.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4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Végül az</a:t>
            </a:r>
            <a:r>
              <a:rPr lang="hu-HU" baseline="0" dirty="0"/>
              <a:t> </a:t>
            </a:r>
            <a:r>
              <a:rPr lang="hu-HU" i="1" baseline="0" dirty="0"/>
              <a:t>YZ</a:t>
            </a:r>
            <a:r>
              <a:rPr lang="hu-HU" baseline="0" dirty="0"/>
              <a:t> síkban elhelyezett tükörrel is elvégeztük a kísérleteket.</a:t>
            </a:r>
            <a:endParaRPr lang="hu-HU" dirty="0"/>
          </a:p>
          <a:p>
            <a:r>
              <a:rPr lang="hu-HU" i="1" dirty="0"/>
              <a:t>A kísérletek eredménye:</a:t>
            </a:r>
          </a:p>
          <a:p>
            <a:r>
              <a:rPr lang="hu-HU" b="1" dirty="0"/>
              <a:t>Képalkotáskor a síktükör a tükörre merőleges irányokat felcseréli,</a:t>
            </a:r>
          </a:p>
          <a:p>
            <a:r>
              <a:rPr lang="hu-HU" b="1" dirty="0"/>
              <a:t>a tükörrel párhuzamosokat megtartja.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377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A síktükör a tükörre merőleges irányokat felcseréli, </a:t>
            </a:r>
            <a:r>
              <a:rPr lang="hu-HU" b="0" dirty="0"/>
              <a:t>Például</a:t>
            </a:r>
            <a:r>
              <a:rPr lang="hu-HU" b="0" baseline="0" dirty="0"/>
              <a:t> a</a:t>
            </a:r>
            <a:r>
              <a:rPr lang="hu-HU" b="0" dirty="0"/>
              <a:t> hölgy –</a:t>
            </a:r>
            <a:r>
              <a:rPr lang="hu-HU" b="0" i="1" dirty="0"/>
              <a:t>Z</a:t>
            </a:r>
            <a:r>
              <a:rPr lang="hu-HU" b="0" dirty="0"/>
              <a:t> irányba néz a tükörképe +</a:t>
            </a:r>
            <a:r>
              <a:rPr lang="hu-HU" b="0" i="1" dirty="0"/>
              <a:t>Z</a:t>
            </a:r>
            <a:r>
              <a:rPr lang="hu-HU" b="0" dirty="0"/>
              <a:t> irányba. </a:t>
            </a:r>
          </a:p>
          <a:p>
            <a:r>
              <a:rPr lang="hu-HU" b="1" dirty="0"/>
              <a:t>A tükörrel párhuzamos irányokat megtartja.</a:t>
            </a:r>
            <a:r>
              <a:rPr lang="hu-HU" b="0" dirty="0"/>
              <a:t> Például a bal vállától a jobb válla +</a:t>
            </a:r>
            <a:r>
              <a:rPr lang="hu-HU" b="0" i="1" dirty="0"/>
              <a:t>X</a:t>
            </a:r>
            <a:r>
              <a:rPr lang="hu-HU" b="0" dirty="0"/>
              <a:t> irányban van, a bal váll tükörképétől a jobb váll</a:t>
            </a:r>
            <a:r>
              <a:rPr lang="hu-HU" b="0" baseline="0" dirty="0"/>
              <a:t> tükörképe szintén</a:t>
            </a:r>
            <a:r>
              <a:rPr lang="hu-HU" b="0" dirty="0"/>
              <a:t> +</a:t>
            </a:r>
            <a:r>
              <a:rPr lang="hu-HU" b="0" i="1" dirty="0"/>
              <a:t>X</a:t>
            </a:r>
            <a:r>
              <a:rPr lang="hu-HU" b="0" dirty="0"/>
              <a:t> irányban van, Az </a:t>
            </a:r>
            <a:r>
              <a:rPr lang="hu-HU" b="0" i="1" dirty="0"/>
              <a:t>Y</a:t>
            </a:r>
            <a:r>
              <a:rPr lang="hu-HU" b="0" dirty="0"/>
              <a:t> tengellyel párhuzamos fent–lent irányok sem változnak meg.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8969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A síktükör a tükörre merőleges irányokat felcseréli, </a:t>
            </a:r>
            <a:r>
              <a:rPr lang="hu-HU" b="0" dirty="0"/>
              <a:t>Például</a:t>
            </a:r>
            <a:r>
              <a:rPr lang="hu-HU" b="0" baseline="0" dirty="0"/>
              <a:t> a h</a:t>
            </a:r>
            <a:r>
              <a:rPr lang="hu-HU" b="0" dirty="0"/>
              <a:t>ázfal–tető–égbolt:</a:t>
            </a:r>
            <a:r>
              <a:rPr lang="hu-HU" b="0" baseline="0" dirty="0"/>
              <a:t> +</a:t>
            </a:r>
            <a:r>
              <a:rPr lang="hu-HU" b="0" i="1" dirty="0"/>
              <a:t>Z</a:t>
            </a:r>
            <a:r>
              <a:rPr lang="hu-HU" b="0" dirty="0"/>
              <a:t> irány, a tükörképük: –</a:t>
            </a:r>
            <a:r>
              <a:rPr lang="hu-HU" b="0" i="1" dirty="0"/>
              <a:t>Z</a:t>
            </a:r>
            <a:r>
              <a:rPr lang="hu-HU" b="0" dirty="0"/>
              <a:t> irány.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/>
              <a:t> </a:t>
            </a:r>
            <a:r>
              <a:rPr lang="hu-HU" b="1" dirty="0"/>
              <a:t>A tükörrel párhuzamos irányokat megtartja.</a:t>
            </a:r>
            <a:r>
              <a:rPr lang="hu-HU" b="0" dirty="0"/>
              <a:t> Például a piros autótól a tábla +</a:t>
            </a:r>
            <a:r>
              <a:rPr lang="hu-HU" b="0" i="1" dirty="0"/>
              <a:t>X</a:t>
            </a:r>
            <a:r>
              <a:rPr lang="hu-HU" b="0" dirty="0"/>
              <a:t> irányban van, az autó tükörképétől a tábla tükörképe szintén +</a:t>
            </a:r>
            <a:r>
              <a:rPr lang="hu-HU" b="0" i="1" dirty="0"/>
              <a:t>X</a:t>
            </a:r>
            <a:r>
              <a:rPr lang="hu-HU" b="0" dirty="0"/>
              <a:t> irányban van. Az </a:t>
            </a:r>
            <a:r>
              <a:rPr lang="hu-HU" b="0" i="1" dirty="0"/>
              <a:t>Y</a:t>
            </a:r>
            <a:r>
              <a:rPr lang="hu-HU" b="0" dirty="0"/>
              <a:t> tengellyel párhuzamos előtte–mögötte irányok sem változnak meg, pl. az autótól</a:t>
            </a:r>
            <a:r>
              <a:rPr lang="hu-HU" b="0" baseline="0" dirty="0"/>
              <a:t> a ház +</a:t>
            </a:r>
            <a:r>
              <a:rPr lang="hu-HU" b="0" i="1" baseline="0" dirty="0"/>
              <a:t>Y</a:t>
            </a:r>
            <a:r>
              <a:rPr lang="hu-HU" b="0" baseline="0" dirty="0"/>
              <a:t> irányban van, és az autó tükörképétől a ház tükörképe szintén +</a:t>
            </a:r>
            <a:r>
              <a:rPr lang="hu-HU" b="0" i="1" baseline="0" dirty="0"/>
              <a:t>Y</a:t>
            </a:r>
            <a:r>
              <a:rPr lang="hu-HU" b="0" baseline="0" dirty="0"/>
              <a:t> irányban van.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6175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A síktükör a tükörre merőleges irányokat felcseréli, </a:t>
            </a:r>
            <a:r>
              <a:rPr lang="hu-HU" b="0" dirty="0"/>
              <a:t>Például </a:t>
            </a:r>
            <a:r>
              <a:rPr lang="hu-HU" b="0" baseline="0" dirty="0"/>
              <a:t>jól látható a T betűnél. (A piros szöveg betűi tükrözve ugyanolyanok mint eredetileg, így nem feltűnő a tükrözésük.) A toll csiptetője a tükörképen nem látszik, mert a tükrözés a toll–csiptető sorrendet (+</a:t>
            </a:r>
            <a:r>
              <a:rPr lang="hu-HU" b="0" i="1" baseline="0" dirty="0"/>
              <a:t>Z</a:t>
            </a:r>
            <a:r>
              <a:rPr lang="hu-HU" b="0" baseline="0" dirty="0"/>
              <a:t>) felcserélte, így a csiptető tükörképe a toll tükörképe mögé került.</a:t>
            </a:r>
            <a:endParaRPr lang="hu-HU" b="0" dirty="0"/>
          </a:p>
          <a:p>
            <a:r>
              <a:rPr lang="hu-HU" b="1" dirty="0"/>
              <a:t>A tükörrel párhuzamos irányokat megtartja.</a:t>
            </a:r>
            <a:r>
              <a:rPr lang="hu-HU" b="0" dirty="0"/>
              <a:t> Például a</a:t>
            </a:r>
            <a:r>
              <a:rPr lang="hu-HU" b="0" baseline="0" dirty="0"/>
              <a:t> piros szavaktól a kék szöveg +</a:t>
            </a:r>
            <a:r>
              <a:rPr lang="hu-HU" b="0" i="1" baseline="0" dirty="0"/>
              <a:t>X</a:t>
            </a:r>
            <a:r>
              <a:rPr lang="hu-HU" b="0" baseline="0" dirty="0"/>
              <a:t> irányban van, a tükörképeik sorrendje ugyanolyan.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5423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Egy „ferde” vektor</a:t>
            </a:r>
            <a:r>
              <a:rPr lang="hu-HU" baseline="0" dirty="0"/>
              <a:t> tükörképének meghatározása.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5648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Bontsuk fel a vektort három,</a:t>
            </a:r>
            <a:r>
              <a:rPr lang="hu-HU" baseline="0" dirty="0"/>
              <a:t> egymásra merőleges komponensre úgy, hogy az egyik komponens (most a </a:t>
            </a:r>
            <a:r>
              <a:rPr lang="hu-HU" b="1" i="0" baseline="0" dirty="0"/>
              <a:t>z</a:t>
            </a:r>
            <a:r>
              <a:rPr lang="hu-HU" baseline="0" dirty="0"/>
              <a:t>) merőleges legyen a tükörre!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7489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összetevők tükörképe</a:t>
            </a:r>
            <a:r>
              <a:rPr lang="hu-HU" baseline="0" dirty="0"/>
              <a:t> az előzőek szerint meghatározható: </a:t>
            </a:r>
            <a:r>
              <a:rPr lang="hu-HU" b="1" i="0" baseline="0" dirty="0"/>
              <a:t>x</a:t>
            </a:r>
            <a:r>
              <a:rPr lang="hu-HU" baseline="0" dirty="0"/>
              <a:t> és </a:t>
            </a:r>
            <a:r>
              <a:rPr lang="hu-HU" b="1" i="0" baseline="0" dirty="0"/>
              <a:t>y</a:t>
            </a:r>
            <a:r>
              <a:rPr lang="hu-HU" baseline="0" dirty="0"/>
              <a:t> nem változik, a </a:t>
            </a:r>
            <a:r>
              <a:rPr lang="hu-HU" b="1" i="0" baseline="0" dirty="0"/>
              <a:t>z’</a:t>
            </a:r>
            <a:r>
              <a:rPr lang="hu-HU" i="0" baseline="0" dirty="0"/>
              <a:t> </a:t>
            </a:r>
            <a:r>
              <a:rPr lang="hu-HU" baseline="0" dirty="0"/>
              <a:t>ellentétes lesz </a:t>
            </a:r>
            <a:r>
              <a:rPr lang="hu-HU" b="1" i="0" baseline="0" dirty="0"/>
              <a:t>z</a:t>
            </a:r>
            <a:r>
              <a:rPr lang="hu-HU" baseline="0" dirty="0"/>
              <a:t>-vel.</a:t>
            </a:r>
          </a:p>
          <a:p>
            <a:r>
              <a:rPr lang="hu-HU" baseline="0" dirty="0"/>
              <a:t>Az </a:t>
            </a:r>
            <a:r>
              <a:rPr lang="hu-HU" b="1" baseline="0" dirty="0"/>
              <a:t>x’</a:t>
            </a:r>
            <a:r>
              <a:rPr lang="hu-HU" baseline="0" dirty="0"/>
              <a:t>, </a:t>
            </a:r>
            <a:r>
              <a:rPr lang="hu-HU" b="1" baseline="0" dirty="0"/>
              <a:t>y’</a:t>
            </a:r>
            <a:r>
              <a:rPr lang="hu-HU" baseline="0" dirty="0"/>
              <a:t> és </a:t>
            </a:r>
            <a:r>
              <a:rPr lang="hu-HU" b="1" baseline="0" dirty="0"/>
              <a:t>z’</a:t>
            </a:r>
            <a:r>
              <a:rPr lang="hu-HU" baseline="0" dirty="0"/>
              <a:t> vektori összege adja meg a </a:t>
            </a:r>
            <a:r>
              <a:rPr lang="hu-HU" b="1" baseline="0" dirty="0"/>
              <a:t>v’</a:t>
            </a:r>
            <a:r>
              <a:rPr lang="hu-HU" baseline="0" dirty="0"/>
              <a:t> vektort.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845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síktükör (optikai) képalkotásával</a:t>
            </a:r>
            <a:r>
              <a:rPr lang="hu-HU" baseline="0" dirty="0"/>
              <a:t> kapcsolatban kísérleti úton és levezetéssel is belátható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/>
              <a:t>- A tárgypontot és a képpontot összekötő egyenes merőleges a tükörre.</a:t>
            </a:r>
          </a:p>
          <a:p>
            <a:r>
              <a:rPr lang="hu-HU" dirty="0"/>
              <a:t>- A tárgy(pont) és a kép(pont) ugyanakkora távolságra van a tükörtől.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https://www.fizkapu.hu/fizfoto/fotok/fizf0280.jpg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7914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Egy „ferde” vektor</a:t>
            </a:r>
            <a:r>
              <a:rPr lang="hu-HU" baseline="0" dirty="0"/>
              <a:t> tükörképe az előzőek szerint.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566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Két öntapadós címkéből két egybevágó testet hajtogattunk. (A sötétszürke</a:t>
            </a:r>
            <a:r>
              <a:rPr lang="hu-HU" baseline="0" dirty="0"/>
              <a:t> csík az öntapadós ragasztót jelzi.)</a:t>
            </a:r>
          </a:p>
          <a:p>
            <a:r>
              <a:rPr lang="hu-HU" baseline="0" dirty="0"/>
              <a:t>Bár </a:t>
            </a:r>
            <a:r>
              <a:rPr lang="hu-HU" b="1" baseline="0" dirty="0"/>
              <a:t>a két test egybevágó, de mozgatással nem hozhatók fedésbe egymással </a:t>
            </a:r>
            <a:r>
              <a:rPr lang="hu-HU" baseline="0" dirty="0"/>
              <a:t>(deformáció nélkül).</a:t>
            </a:r>
          </a:p>
          <a:p>
            <a:r>
              <a:rPr lang="hu-HU" baseline="0" dirty="0"/>
              <a:t>Az ilyen egybevágó testek egymás </a:t>
            </a:r>
            <a:r>
              <a:rPr lang="hu-HU" i="1" baseline="0" dirty="0" err="1"/>
              <a:t>királis</a:t>
            </a:r>
            <a:r>
              <a:rPr lang="hu-HU" baseline="0" dirty="0"/>
              <a:t> párjai. (</a:t>
            </a:r>
            <a:r>
              <a:rPr lang="hu-HU" baseline="0" dirty="0" err="1"/>
              <a:t>Kiralitás</a:t>
            </a:r>
            <a:r>
              <a:rPr lang="hu-HU" baseline="0" dirty="0"/>
              <a:t> = kezesség.)</a:t>
            </a:r>
          </a:p>
          <a:p>
            <a:r>
              <a:rPr lang="hu-HU" baseline="0" dirty="0"/>
              <a:t>Fotó a következő dián.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3429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 az ellentétes irányítottságú, egybevágó testek egyikét egy tükör elé tesszük, akkor a másik elhelyezhető úgy, hogy egybeessen az első test (tárgy) tükörképével.</a:t>
            </a:r>
          </a:p>
          <a:p>
            <a:r>
              <a:rPr lang="hu-HU" dirty="0"/>
              <a:t>A tükör eltávolítása közben megfigyelhető, hogy az első test tükörképe és</a:t>
            </a:r>
            <a:r>
              <a:rPr lang="hu-HU" baseline="0" dirty="0"/>
              <a:t> a második test valóban fedik egymást.</a:t>
            </a:r>
          </a:p>
          <a:p>
            <a:r>
              <a:rPr lang="hu-HU" baseline="0" dirty="0"/>
              <a:t>Mindez azt igazolja, hogy </a:t>
            </a:r>
            <a:r>
              <a:rPr lang="hu-HU" b="1" baseline="0" dirty="0"/>
              <a:t>a síktükör által alkotott kép a tárggyal megegyező nagyságú, de azzal ellentétes irányítottságú</a:t>
            </a:r>
            <a:r>
              <a:rPr lang="hu-HU" baseline="0" dirty="0"/>
              <a:t>.</a:t>
            </a:r>
          </a:p>
          <a:p>
            <a:r>
              <a:rPr lang="hu-HU" baseline="0" dirty="0"/>
              <a:t>A videó elérhetősége:</a:t>
            </a:r>
          </a:p>
          <a:p>
            <a:r>
              <a:rPr lang="hu-HU" baseline="0" dirty="0"/>
              <a:t>https://www.fizkapu.hu/fizfilm/fizfilm6.html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563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Két kezünk ellentétes irányítottságú.</a:t>
            </a:r>
          </a:p>
          <a:p>
            <a:r>
              <a:rPr lang="hu-HU" dirty="0"/>
              <a:t>A </a:t>
            </a:r>
            <a:r>
              <a:rPr lang="hu-HU" i="1" dirty="0" err="1"/>
              <a:t>kiralitás</a:t>
            </a:r>
            <a:r>
              <a:rPr lang="hu-HU" baseline="0" dirty="0"/>
              <a:t> görög eredetű szó, jelentése </a:t>
            </a:r>
            <a:r>
              <a:rPr lang="hu-HU" i="1" baseline="0" dirty="0"/>
              <a:t>kezesség</a:t>
            </a:r>
            <a:r>
              <a:rPr lang="hu-HU" baseline="0" dirty="0"/>
              <a:t>.</a:t>
            </a:r>
          </a:p>
          <a:p>
            <a:r>
              <a:rPr lang="hu-HU" i="1" baseline="0" dirty="0"/>
              <a:t>Jobbsodrású</a:t>
            </a:r>
            <a:r>
              <a:rPr lang="hu-HU" baseline="0" dirty="0"/>
              <a:t> – </a:t>
            </a:r>
            <a:r>
              <a:rPr lang="hu-HU" i="1" baseline="0" dirty="0"/>
              <a:t>balsodrású</a:t>
            </a:r>
            <a:r>
              <a:rPr lang="hu-HU" baseline="0" dirty="0"/>
              <a:t> vektorrendszerek.</a:t>
            </a:r>
          </a:p>
          <a:p>
            <a:r>
              <a:rPr lang="hu-HU" baseline="0" dirty="0"/>
              <a:t>Kép forrása:</a:t>
            </a:r>
          </a:p>
          <a:p>
            <a:r>
              <a:rPr lang="hu-HU" dirty="0"/>
              <a:t>https://www.fizkapu.hu/fiztan/toltes/t_0056/t0056_04.jpg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759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balkezesek számára balkezes ollót (bal oldalon) gyártanak.</a:t>
            </a:r>
          </a:p>
          <a:p>
            <a:r>
              <a:rPr lang="hu-HU" baseline="0" dirty="0"/>
              <a:t>Kép forrása:</a:t>
            </a:r>
          </a:p>
          <a:p>
            <a:r>
              <a:rPr lang="hu-HU" dirty="0"/>
              <a:t>https://www.fizkapu.hu/fiztan/toltes/t_0056/t0056_05.jpg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931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bal és jobb lábunk is ellentétes irányítottságú.</a:t>
            </a:r>
            <a:br>
              <a:rPr lang="hu-HU" dirty="0"/>
            </a:br>
            <a:r>
              <a:rPr lang="hu-HU" dirty="0"/>
              <a:t>A lábbelik is kétfélék, fordított helyzetben nem illeszkednek a lábra. („Kacsaláb”, ha a kisgyerek mégis fordítva húzza fel őket.)</a:t>
            </a:r>
          </a:p>
          <a:p>
            <a:r>
              <a:rPr lang="hu-HU" dirty="0"/>
              <a:t>Képek forrása:</a:t>
            </a:r>
          </a:p>
          <a:p>
            <a:r>
              <a:rPr lang="hu-HU" dirty="0"/>
              <a:t>https://commons.wikimedia.org/wiki/File:BOW001-006V.jpg</a:t>
            </a:r>
          </a:p>
          <a:p>
            <a:r>
              <a:rPr lang="hu-HU" dirty="0"/>
              <a:t>https://commons.wikimedia.org/wiki/File:BOW001-006T.jpg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2075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emberi test Leonardo rajzán.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https://commons.wikimedia.org/wiki/File:Da_Vinci_Vitruve_Luc_Viatour.jpg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736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emberi test és a tükörképe csak látszólag egyezik meg egymással.</a:t>
            </a:r>
          </a:p>
          <a:p>
            <a:r>
              <a:rPr lang="hu-HU" dirty="0"/>
              <a:t>A szív, gyomor, máj és a bélrendszer elhelyezkedése miatt az emberi test és tükörképe mozgatással nem hozható fedésbe egymással. (Gondolatban sem!)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512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Néhány élőlénynél mindez kívülről is megfigyelhető.</a:t>
            </a:r>
          </a:p>
          <a:p>
            <a:r>
              <a:rPr lang="hu-HU" dirty="0"/>
              <a:t>A kép forrása:</a:t>
            </a:r>
          </a:p>
          <a:p>
            <a:r>
              <a:rPr lang="en-US" dirty="0"/>
              <a:t>https://commons.wikimedia.org/wiki/File:Grapevinesnail_01.jpg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4529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csigák döntő többsége „</a:t>
            </a:r>
            <a:r>
              <a:rPr lang="hu-HU"/>
              <a:t>jobbkezes”.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76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>
                <a:latin typeface="Cambria" panose="02040503050406030204" pitchFamily="18" charset="0"/>
                <a:ea typeface="Cambria" panose="02040503050406030204" pitchFamily="18" charset="0"/>
              </a:rPr>
              <a:t>Az előzőek miatt a tárgy síktükörben keletkező képe egybeesik a tárgynak a tükör síkjára vonatkozó geometriai tükörképével. </a:t>
            </a:r>
          </a:p>
          <a:p>
            <a:r>
              <a:rPr lang="hu-HU" dirty="0"/>
              <a:t>A síktükör képalkotása</a:t>
            </a:r>
            <a:r>
              <a:rPr lang="hu-HU" baseline="0" dirty="0"/>
              <a:t> matematikailag is leírható.</a:t>
            </a:r>
          </a:p>
          <a:p>
            <a:r>
              <a:rPr lang="hu-HU" baseline="0" dirty="0"/>
              <a:t>A továbbiakban az irányításváltást vizsgáljuk.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8148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balkezesek és jobbkezesek számára gyártott dugóhúzók ellentétes irányba csavarodnak, és ellentétes irányú forgatással lehet őket becsavarni a dugóba.</a:t>
            </a:r>
          </a:p>
          <a:p>
            <a:r>
              <a:rPr lang="hu-HU" dirty="0"/>
              <a:t>A képen balra a balkezes, jobbra a jobbkezes dugóhúzó látható. </a:t>
            </a:r>
          </a:p>
          <a:p>
            <a:r>
              <a:rPr lang="hu-HU" baseline="0" dirty="0"/>
              <a:t>Kép forrása:</a:t>
            </a:r>
          </a:p>
          <a:p>
            <a:r>
              <a:rPr lang="hu-HU" dirty="0"/>
              <a:t>https://www.fizkapu.hu/fiztan/toltes/t_0056/t0056_06.jpg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9309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Közeli kép a kétféle dugóhúzóról.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24997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kétféle dugóhúzó csavarodása. Fent a balkezes, lent a jobbkezes látható.</a:t>
            </a:r>
          </a:p>
          <a:p>
            <a:r>
              <a:rPr lang="hu-HU" baseline="0" dirty="0"/>
              <a:t>Kép forrása:</a:t>
            </a:r>
          </a:p>
          <a:p>
            <a:r>
              <a:rPr lang="hu-HU" dirty="0"/>
              <a:t>https://www.fizkapu.hu/fiztan/toltes/t_0056/t0056_07.jpg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5363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csavarmenetek irányítottsága is kétféle lehet.</a:t>
            </a:r>
          </a:p>
          <a:p>
            <a:r>
              <a:rPr lang="hu-HU" dirty="0"/>
              <a:t>A huzalfeszítőben kétféle csavar van.</a:t>
            </a:r>
          </a:p>
          <a:p>
            <a:r>
              <a:rPr lang="hu-HU" dirty="0"/>
              <a:t>A jobb oldali rajz forrása:</a:t>
            </a:r>
            <a:br>
              <a:rPr lang="hu-HU" dirty="0"/>
            </a:br>
            <a:r>
              <a:rPr lang="hu-HU" dirty="0"/>
              <a:t>https://commons.wikimedia.org/wiki/File:Screw_thread_handedness.png</a:t>
            </a:r>
          </a:p>
          <a:p>
            <a:r>
              <a:rPr lang="hu-HU" baseline="0" dirty="0"/>
              <a:t>Fénykép forrása:</a:t>
            </a:r>
          </a:p>
          <a:p>
            <a:r>
              <a:rPr lang="hu-HU" dirty="0"/>
              <a:t>https://www.fizkapu.hu/fiztan/toltes/t_0056/t0056_08.jpg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379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képen látható huzalfeszítőben a bal oldali csavar balmenetes, a jobb oldali jobbmenetes.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4567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cukormolekula és tükörképe ellentétes irányítottságú, de a tükörképnek megfelelő molekula nincs a természetben. Ennek következtében a cukorkristály és a cukoroldat </a:t>
            </a:r>
            <a:r>
              <a:rPr lang="hu-HU" dirty="0" err="1"/>
              <a:t>optikailag</a:t>
            </a:r>
            <a:r>
              <a:rPr lang="hu-HU" dirty="0"/>
              <a:t> aktív. Az optikai aktivitásról további információ a </a:t>
            </a:r>
            <a:r>
              <a:rPr lang="hu-HU" b="1" dirty="0"/>
              <a:t>fizikakonyv.hu</a:t>
            </a:r>
            <a:r>
              <a:rPr lang="hu-HU" dirty="0"/>
              <a:t> honlapon </a:t>
            </a:r>
            <a:r>
              <a:rPr lang="hu-HU" i="1" dirty="0"/>
              <a:t>A fénypolarizáció</a:t>
            </a:r>
            <a:r>
              <a:rPr lang="hu-HU" dirty="0"/>
              <a:t> című leckében található itt:</a:t>
            </a:r>
          </a:p>
          <a:p>
            <a:r>
              <a:rPr lang="hu-HU" dirty="0"/>
              <a:t>https://www.fizikakonyv.hu/180.pdf</a:t>
            </a:r>
          </a:p>
          <a:p>
            <a:r>
              <a:rPr lang="hu-HU" dirty="0"/>
              <a:t>A </a:t>
            </a:r>
            <a:r>
              <a:rPr lang="hu-HU" i="1" dirty="0"/>
              <a:t>cukormolekulát</a:t>
            </a:r>
            <a:r>
              <a:rPr lang="hu-HU" dirty="0"/>
              <a:t> ábrázoló kép forrása:</a:t>
            </a:r>
          </a:p>
          <a:p>
            <a:r>
              <a:rPr lang="hu-HU" dirty="0"/>
              <a:t>https://commons.wikimedia.org/wiki/File:Sucrose-from-xtal-3D-bs-17.png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5912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kép forrása:</a:t>
            </a:r>
          </a:p>
          <a:p>
            <a:r>
              <a:rPr lang="hu-HU" dirty="0"/>
              <a:t>https://www.fizkapu.hu/fizfoto/fotok/fizf0339.jpg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9041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limonén</a:t>
            </a:r>
            <a:r>
              <a:rPr lang="hu-HU" dirty="0"/>
              <a:t>, illetve a </a:t>
            </a:r>
            <a:r>
              <a:rPr lang="hu-HU" dirty="0" err="1"/>
              <a:t>karvon</a:t>
            </a:r>
            <a:r>
              <a:rPr lang="hu-HU" dirty="0"/>
              <a:t> kétféle irányítottságú lehet, ennek megfelelően </a:t>
            </a:r>
            <a:r>
              <a:rPr lang="hu-HU" dirty="0" err="1"/>
              <a:t>illatuk</a:t>
            </a:r>
            <a:r>
              <a:rPr lang="hu-HU" dirty="0"/>
              <a:t> eltérő.</a:t>
            </a:r>
          </a:p>
          <a:p>
            <a:r>
              <a:rPr lang="hu-HU" dirty="0"/>
              <a:t>Egyes gyógyszermolekulák is kétféle irányítottságúak lehetnek. A </a:t>
            </a:r>
            <a:r>
              <a:rPr lang="hu-HU" dirty="0" err="1"/>
              <a:t>cetirizin</a:t>
            </a:r>
            <a:r>
              <a:rPr lang="hu-HU" dirty="0"/>
              <a:t>, illetve az </a:t>
            </a:r>
            <a:r>
              <a:rPr lang="hu-HU" dirty="0" err="1"/>
              <a:t>ibuprofén</a:t>
            </a:r>
            <a:r>
              <a:rPr lang="hu-HU" dirty="0"/>
              <a:t> kétféle molekulái közül csak az egyiknek van gyógyhatása. A másik néha feleslegesen terheli a szervezetet, vagy kifejezetten káros, toxikus hatása is lehet.</a:t>
            </a:r>
          </a:p>
          <a:p>
            <a:r>
              <a:rPr lang="hu-HU" dirty="0"/>
              <a:t>Az aminosavaknak és a DNS molekulának csak egy-egy változata van a természetben, Tükörképük nem fordul elő.</a:t>
            </a:r>
          </a:p>
          <a:p>
            <a:r>
              <a:rPr lang="hu-HU" dirty="0"/>
              <a:t>A kép forrása: </a:t>
            </a:r>
          </a:p>
          <a:p>
            <a:r>
              <a:rPr lang="hu-HU" dirty="0"/>
              <a:t>https://commons.wikimedia.org/wiki/File:DNA_orbit_animated.gif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161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i="1" dirty="0"/>
              <a:t>tárgy</a:t>
            </a:r>
            <a:r>
              <a:rPr lang="hu-HU" dirty="0"/>
              <a:t> és a </a:t>
            </a:r>
            <a:r>
              <a:rPr lang="hu-HU" i="1" dirty="0"/>
              <a:t>kép</a:t>
            </a:r>
            <a:r>
              <a:rPr lang="hu-HU" dirty="0"/>
              <a:t> </a:t>
            </a:r>
            <a:r>
              <a:rPr lang="hu-HU" b="1" dirty="0"/>
              <a:t>azonos nagyságú</a:t>
            </a:r>
            <a:r>
              <a:rPr lang="hu-HU" dirty="0"/>
              <a:t>, de </a:t>
            </a:r>
            <a:r>
              <a:rPr lang="hu-HU" i="1" dirty="0"/>
              <a:t>a kép mindig messzebb van </a:t>
            </a:r>
            <a:r>
              <a:rPr lang="hu-HU" dirty="0"/>
              <a:t>a megfigyelőtől, ezért </a:t>
            </a:r>
            <a:r>
              <a:rPr lang="hu-HU" b="1" dirty="0"/>
              <a:t>kisebbnek látszik</a:t>
            </a:r>
            <a:r>
              <a:rPr lang="hu-HU" b="0" dirty="0"/>
              <a:t> (azaz </a:t>
            </a:r>
            <a:r>
              <a:rPr lang="hu-HU" dirty="0"/>
              <a:t>kisebb a látószöge).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22842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Objektumok térbeli sorrendje:</a:t>
            </a:r>
            <a:br>
              <a:rPr lang="hu-HU" dirty="0"/>
            </a:br>
            <a:r>
              <a:rPr lang="hu-HU" dirty="0"/>
              <a:t>Megfigyelő (nem látszik) – Fényképezőgép (nem látszik) – Ceruza – Ceruza tükörképe – Fényképezőgép tükörképe – Megfigyelő tükörképe</a:t>
            </a:r>
          </a:p>
          <a:p>
            <a:r>
              <a:rPr lang="hu-HU" dirty="0"/>
              <a:t>A kép forrása:</a:t>
            </a:r>
            <a:br>
              <a:rPr lang="hu-HU" dirty="0"/>
            </a:br>
            <a:r>
              <a:rPr lang="hu-HU" dirty="0"/>
              <a:t>https://www.fizkapu.hu/fizfoto/fotok/fizf0998.jpg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083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</a:t>
            </a:r>
            <a:r>
              <a:rPr lang="hu-HU" baseline="0" dirty="0"/>
              <a:t> műhelyfoglalkozáson résztvevők ekkor egy három kérdésből álló „</a:t>
            </a:r>
            <a:r>
              <a:rPr lang="hu-HU" i="1" baseline="0" dirty="0"/>
              <a:t>dolgozatot</a:t>
            </a:r>
            <a:r>
              <a:rPr lang="hu-HU" baseline="0" dirty="0"/>
              <a:t>” írtak. (Ezt természetesen nem szedtem be.)</a:t>
            </a:r>
          </a:p>
          <a:p>
            <a:r>
              <a:rPr lang="hu-HU" baseline="0" dirty="0"/>
              <a:t>Kép forrása:</a:t>
            </a:r>
          </a:p>
          <a:p>
            <a:r>
              <a:rPr lang="hu-HU" baseline="0" dirty="0"/>
              <a:t>https://www.fizkapu.hu/fiztan/toltes/t_0056/t0056_03.jpg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181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Feladat:</a:t>
            </a:r>
            <a:br>
              <a:rPr lang="hu-HU" dirty="0"/>
            </a:br>
            <a:r>
              <a:rPr lang="hu-HU" i="1" dirty="0"/>
              <a:t>Milyen messze kell állnunk a tükörtől, hogy a kinyújtott kezünkben tartott ceruza képét feleakkorának lássuk?</a:t>
            </a:r>
          </a:p>
          <a:p>
            <a:r>
              <a:rPr lang="hu-HU" dirty="0"/>
              <a:t>A két háromszög egybevágó, mert egy-egy oldaluk ugyanakkora (</a:t>
            </a:r>
            <a:r>
              <a:rPr lang="hu-HU" i="1" dirty="0"/>
              <a:t>T</a:t>
            </a:r>
            <a:r>
              <a:rPr lang="hu-HU" dirty="0"/>
              <a:t>/2), az ezen fekvő szögek pedig páronként szintén egyenlőek (egyállású szögek).</a:t>
            </a:r>
          </a:p>
          <a:p>
            <a:r>
              <a:rPr lang="hu-HU" dirty="0"/>
              <a:t>Emiatt az </a:t>
            </a:r>
            <a:r>
              <a:rPr lang="hu-HU" i="1" dirty="0"/>
              <a:t>a</a:t>
            </a:r>
            <a:r>
              <a:rPr lang="hu-HU" dirty="0"/>
              <a:t> jelű oldalaik is egyenlőek. A képtávolság ugyanakkora mint a tárgytávolság, ezért azt is </a:t>
            </a:r>
            <a:r>
              <a:rPr lang="hu-HU" i="1" dirty="0"/>
              <a:t>t</a:t>
            </a:r>
            <a:r>
              <a:rPr lang="hu-HU" dirty="0"/>
              <a:t>-vel jelöltük.</a:t>
            </a:r>
          </a:p>
          <a:p>
            <a:r>
              <a:rPr lang="hu-HU" dirty="0"/>
              <a:t>Eredmény: </a:t>
            </a:r>
            <a:r>
              <a:rPr lang="hu-HU" i="1" dirty="0"/>
              <a:t>Másfél karnyújtásra kell állnunk a tükörtől.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8326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vasúti kocsik fülkéiben gyakran vannak párhuzamos tükrök. Ezekben a többszörös tükröződések miatt egy tárgyról sok-sok kép keletkezik.</a:t>
            </a:r>
          </a:p>
          <a:p>
            <a:r>
              <a:rPr lang="hu-HU" dirty="0"/>
              <a:t>Kép forrása: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https://www.fizkapu.hu/fizfoto/fotok/fizf1069.jpg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18902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 A képek irányítottsága váltakozva ellentétes egymással.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594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Jegyzetek hely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hu-HU" dirty="0"/>
                  <a:t>A két párhuzamos tükörben kialakuló képek magyarázata.</a:t>
                </a:r>
              </a:p>
              <a:p>
                <a:r>
                  <a:rPr lang="hu-HU" dirty="0"/>
                  <a:t>Az indexek azt jelzik, melyik tükrön, milyen sorrendben tükröződött a tárgy.</a:t>
                </a:r>
              </a:p>
              <a:p>
                <a:r>
                  <a:rPr lang="hu-HU" dirty="0"/>
                  <a:t>A képek irányítottsága felváltva ellentétes. Az azonos irányítottságú képek </a:t>
                </a:r>
                <a14:m>
                  <m:oMath xmlns:m="http://schemas.openxmlformats.org/officeDocument/2006/math"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hu-HU" dirty="0"/>
                  <a:t> távolságra vannak egymástól.</a:t>
                </a:r>
              </a:p>
            </p:txBody>
          </p:sp>
        </mc:Choice>
        <mc:Fallback xmlns="">
          <p:sp>
            <p:nvSpPr>
              <p:cNvPr id="3" name="Jegyzetek hely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hu-HU" dirty="0"/>
                  <a:t>A két párhuzamos tükörben kialakuló képek magyarázata.</a:t>
                </a:r>
              </a:p>
              <a:p>
                <a:r>
                  <a:rPr lang="hu-HU" dirty="0"/>
                  <a:t>Az indexek azt jelzik, melyik tükrön, milyen sorrendben tükröződött a tárgy.</a:t>
                </a:r>
              </a:p>
              <a:p>
                <a:r>
                  <a:rPr lang="hu-HU" dirty="0"/>
                  <a:t>A képek irányítottsága felváltva ellentétes. Az azonos irányítottságú képek </a:t>
                </a:r>
                <a:r>
                  <a:rPr lang="hu-HU" b="0" i="0" dirty="0">
                    <a:latin typeface="Cambria Math" panose="02040503050406030204" pitchFamily="18" charset="0"/>
                  </a:rPr>
                  <a:t>2⋅𝑑</a:t>
                </a:r>
                <a:r>
                  <a:rPr lang="hu-HU" dirty="0"/>
                  <a:t> távolságra vannak egymástól.</a:t>
                </a:r>
              </a:p>
            </p:txBody>
          </p:sp>
        </mc:Fallback>
      </mc:AlternateContent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685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asztalra a tükröző oldalával felfelé egy tükröt fektettünk, és egy-egy LEGO </a:t>
            </a:r>
            <a:r>
              <a:rPr lang="hu-HU" dirty="0" err="1"/>
              <a:t>Duplo</a:t>
            </a:r>
            <a:r>
              <a:rPr lang="hu-HU" dirty="0"/>
              <a:t> hasábot tettünk rá. A hasábok közé, a tükörre egy apró csavart állítottunk. Ezután a hasábokra tükröző oldalával lefelé egy másik tükröt helyeztünk. A két tükör között keletkező képeket közel függőleges irányból figyeltük meg. Látható volt a sok-sok kép, és megfigyelhető volt, hogy a tárgy (csavar) és a vele azonos irányítottságú képek egymástól mért távolsága kétszerese volt a tükrök </a:t>
            </a:r>
            <a:r>
              <a:rPr lang="hu-HU" i="1" dirty="0"/>
              <a:t>d</a:t>
            </a:r>
            <a:r>
              <a:rPr lang="hu-HU" dirty="0"/>
              <a:t> távolságának. A tárggyal ellentétes irányítottságú képek szintén ugyanekkora (2</a:t>
            </a:r>
            <a:r>
              <a:rPr lang="hu-HU" i="1" dirty="0"/>
              <a:t>d</a:t>
            </a:r>
            <a:r>
              <a:rPr lang="hu-HU" dirty="0"/>
              <a:t>) távolságra voltak. (LEGO hasábok helyett használhatunk 2–3 cm vastag lécdarabokat is.)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2722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periszkópban elhelyezett két párhuzamos tükör 45°-ot zár be a megfigyelés irányával.</a:t>
            </a:r>
          </a:p>
          <a:p>
            <a:r>
              <a:rPr lang="hu-HU" dirty="0"/>
              <a:t>Az </a:t>
            </a:r>
            <a:r>
              <a:rPr lang="hu-HU" i="1" dirty="0"/>
              <a:t>X</a:t>
            </a:r>
            <a:r>
              <a:rPr lang="hu-HU" dirty="0"/>
              <a:t> irányt megadó piros vektor (1. rajz) két összetevőre bontható (2. rajz). A felső tükör a merőleges összetevő irányát megváltoztatja (3. rajz), így a két tükör között ennek a vektornak a képe –</a:t>
            </a:r>
            <a:r>
              <a:rPr lang="hu-HU" i="1" dirty="0"/>
              <a:t>Y</a:t>
            </a:r>
            <a:r>
              <a:rPr lang="hu-HU" dirty="0"/>
              <a:t> irányba (lefelé) mutat. Ehhez hasonlóan látható be, hogy az </a:t>
            </a:r>
            <a:r>
              <a:rPr lang="hu-HU" i="1" dirty="0"/>
              <a:t>Y</a:t>
            </a:r>
            <a:r>
              <a:rPr lang="hu-HU" dirty="0"/>
              <a:t> irányt megadó vektor képe a két tükör között –</a:t>
            </a:r>
            <a:r>
              <a:rPr lang="hu-HU" i="1" dirty="0"/>
              <a:t>X</a:t>
            </a:r>
            <a:r>
              <a:rPr lang="hu-HU" dirty="0"/>
              <a:t> irányba (balra) mutat.</a:t>
            </a:r>
          </a:p>
          <a:p>
            <a:r>
              <a:rPr lang="hu-HU" dirty="0"/>
              <a:t>Ugyanígy igazolható, hogy a második tükör az eredeti irányba állítja vissza ezeket a vektorokat. (A Z irányt itt nem jelöltük be, mert az párhuzamos a tükrökkel, így a Z irányt egyik tükör sem módosítja.) Végső soron tehát a periszkóp nem módosítja az irányokat, csupán a látóirányt tolja el a két tükör távolságának megfelelő mértékben.</a:t>
            </a:r>
          </a:p>
          <a:p>
            <a:r>
              <a:rPr lang="hu-HU" dirty="0"/>
              <a:t>(Egy tükrözés megváltoztatja az irányítottságot, a második szintén változtat, azaz visszaállítja az eredetit. Így végső soron a két egymás utáni tükrözés nem változtatja meg az irányítottságot.)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08548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https://www.fizkapu.hu/fizfoto/fotok/fizf1070.jpg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8292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tárgyról először az </a:t>
            </a:r>
            <a:r>
              <a:rPr lang="hu-HU" i="1" dirty="0"/>
              <a:t>XY</a:t>
            </a:r>
            <a:r>
              <a:rPr lang="hu-HU" dirty="0"/>
              <a:t> síkban fekvő tükör alkot képet. Erről a képről az </a:t>
            </a:r>
            <a:r>
              <a:rPr lang="hu-HU" i="1" dirty="0"/>
              <a:t>YZ</a:t>
            </a:r>
            <a:r>
              <a:rPr lang="hu-HU" dirty="0"/>
              <a:t> síkban álló tükör hoz létre újabb képet.</a:t>
            </a:r>
          </a:p>
          <a:p>
            <a:r>
              <a:rPr lang="hu-HU" dirty="0"/>
              <a:t>A tükrözések során először ellentétesre változnak a </a:t>
            </a:r>
            <a:r>
              <a:rPr lang="hu-HU" i="1" dirty="0"/>
              <a:t>Z</a:t>
            </a:r>
            <a:r>
              <a:rPr lang="hu-HU" i="0" dirty="0"/>
              <a:t>-vel párhuzamos irányok (szürke rúd a LEGO figura kezében)</a:t>
            </a:r>
            <a:r>
              <a:rPr lang="hu-HU" dirty="0"/>
              <a:t>, majd az </a:t>
            </a:r>
            <a:r>
              <a:rPr lang="hu-HU" i="1" dirty="0"/>
              <a:t>X</a:t>
            </a:r>
            <a:r>
              <a:rPr lang="hu-HU" dirty="0"/>
              <a:t> tengellyel párhuzamos irányok (sárga alkatrész a másik kézben). A két tükör metszésvonala </a:t>
            </a:r>
            <a:r>
              <a:rPr lang="hu-HU" i="1" dirty="0"/>
              <a:t>Y</a:t>
            </a:r>
            <a:r>
              <a:rPr lang="hu-HU" i="0" dirty="0"/>
              <a:t>, ebben az</a:t>
            </a:r>
            <a:r>
              <a:rPr lang="hu-HU" dirty="0"/>
              <a:t> irányban nem történik változás, mert ez az irány mindkét tükörrel párhuzamos.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1554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tárgy (gondolatban) egy 180°-os forgatással átvihető a két tükrözés utáni képbe. A tárgy és a végső kép irányítottsága tehát megegyezik, mert van olyan mozgás, amely a tárgyat az adott képbe viszi át. (Egy tükrözés megváltoztatja az irányítottságot, a második szintén változtat, azaz visszaállítja az eredetit. Így végső soron a két egymás utáni tükrözés nem változtatja meg az irányítottságot.)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08256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Két tükröt egy LEGO </a:t>
            </a:r>
            <a:r>
              <a:rPr lang="hu-HU" dirty="0" err="1"/>
              <a:t>Duplo</a:t>
            </a:r>
            <a:r>
              <a:rPr lang="hu-HU" dirty="0"/>
              <a:t> elem két merőleges lapjához szorítva, a kettős tükörben megfigyelhetjük saját arcunkat.</a:t>
            </a:r>
          </a:p>
          <a:p>
            <a:r>
              <a:rPr lang="hu-HU" dirty="0"/>
              <a:t>Bármelyik szemünket becsukva, a nyitott szemünket mindig a két tükör metszésvonalában látjuk.</a:t>
            </a:r>
          </a:p>
          <a:p>
            <a:r>
              <a:rPr lang="hu-HU" dirty="0"/>
              <a:t>Az irányítottság nem változik, így arcunk képe szokatlan a szokásos, egyetlen tükörben látható tükörképhez képest. Ez jó érzékelhető, ha megpróbáljuk például a jobb fülünket megfogni.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032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</a:t>
            </a:r>
            <a:r>
              <a:rPr lang="hu-HU" baseline="0" dirty="0"/>
              <a:t> műhelyfoglalkozáson résztvevők ekkor egy három kérdésből álló „</a:t>
            </a:r>
            <a:r>
              <a:rPr lang="hu-HU" i="1" baseline="0" dirty="0"/>
              <a:t>dolgozatot</a:t>
            </a:r>
            <a:r>
              <a:rPr lang="hu-HU" baseline="0" dirty="0"/>
              <a:t>” írtak. (Ezt természetesen nem szedtem be.)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https://www.fizkapu.hu/fizfoto/fotok/fizf0866.jpg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91497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https://www.fizkapu.hu/fiztan/toltes/t_0056/t0056_09.jpg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18705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Jegyzetek hely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hu-HU" dirty="0"/>
                  <a:t>A tárgy most a két tükör közötti térrészben elhelyezkedő nyíl (és F betű) volt. A tárgyról az első tükör által létrehozott képet K</a:t>
                </a:r>
                <a:r>
                  <a:rPr lang="hu-HU" baseline="-25000" dirty="0"/>
                  <a:t>1</a:t>
                </a:r>
                <a:r>
                  <a:rPr lang="hu-HU" baseline="0" dirty="0"/>
                  <a:t> jelöli. Ennek a második tükör által létrehozott képét K</a:t>
                </a:r>
                <a:r>
                  <a:rPr lang="hu-HU" baseline="-25000" dirty="0"/>
                  <a:t>12</a:t>
                </a:r>
                <a:r>
                  <a:rPr lang="hu-HU" baseline="0" dirty="0"/>
                  <a:t>-vel jelöltük. Mivel a tükrözések </a:t>
                </a:r>
                <a:r>
                  <a:rPr lang="hu-HU" i="1" baseline="0" dirty="0"/>
                  <a:t>távolságtartók</a:t>
                </a:r>
                <a:r>
                  <a:rPr lang="hu-HU" baseline="0" dirty="0"/>
                  <a:t>, a tárgyat jelentő nyíl kezdőpontja ugyanolyan távol van a két tükör metszésvonalától, mint a K</a:t>
                </a:r>
                <a:r>
                  <a:rPr lang="hu-HU" baseline="-25000" dirty="0"/>
                  <a:t>12</a:t>
                </a:r>
                <a:r>
                  <a:rPr lang="hu-HU" baseline="0" dirty="0"/>
                  <a:t> kezdőpontja, tehát a két kezdőpont ugyanazon a (metszésvonal körüli) köríven fekszik. Mivel a tükrözések </a:t>
                </a:r>
                <a:r>
                  <a:rPr lang="hu-HU" i="1" baseline="0" dirty="0"/>
                  <a:t>szögtartóak</a:t>
                </a:r>
                <a:r>
                  <a:rPr lang="hu-HU" baseline="0" dirty="0"/>
                  <a:t>, ezért a két sárgával megjelölt szögtartomány ugyanakkora (45°). A tárgyat jelző nyíl kezdőpontját a két tükrözés tehát </a:t>
                </a:r>
                <a14:m>
                  <m:oMath xmlns:m="http://schemas.openxmlformats.org/officeDocument/2006/math">
                    <m:r>
                      <a:rPr lang="hu-HU" b="0" i="1" baseline="0" smtClean="0">
                        <a:latin typeface="Cambria Math" panose="02040503050406030204" pitchFamily="18" charset="0"/>
                      </a:rPr>
                      <m:t>2⋅45</m:t>
                    </m:r>
                    <m:r>
                      <a:rPr lang="hu-HU" b="0" i="1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u-HU" baseline="0" dirty="0"/>
                  <a:t>-kal, azaz 90°-kal  forgatta el. Hasonlóan belátható, hogy a tárgy bármely pontját tükrözve az első, majd a második tükörre, a kapott képpont egy 90°-os elforgatással is megkapható. A tárgy két 45°-os szöget bezáró tükörre történő tükrözése megegyezik a tükrök metszésvonala körüli 2-szer 45°-os, azaz 90°-os elforgatással. (Hasonlóan igazolható, hogy az </a:t>
                </a:r>
                <a:r>
                  <a:rPr lang="el-GR" i="1" baseline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hu-HU" baseline="0" dirty="0"/>
                  <a:t> szöget bezáró tükrökre történő tükrözés egyenértékű a tükrök metszésvonala körüli </a:t>
                </a:r>
                <a14:m>
                  <m:oMath xmlns:m="http://schemas.openxmlformats.org/officeDocument/2006/math">
                    <m:r>
                      <a:rPr lang="hu-HU" b="0" i="1" baseline="0" smtClean="0">
                        <a:latin typeface="Cambria Math" panose="02040503050406030204" pitchFamily="18" charset="0"/>
                      </a:rPr>
                      <m:t>2⋅</m:t>
                    </m:r>
                  </m:oMath>
                </a14:m>
                <a:r>
                  <a:rPr lang="el-GR" i="1" baseline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hu-HU" baseline="0" dirty="0"/>
                  <a:t> szöggel történő elforgatással. A merőleges tükröknél korábban így adódott a 180°-os elforgatás.)</a:t>
                </a:r>
              </a:p>
              <a:p>
                <a:r>
                  <a:rPr lang="hu-HU" baseline="0" dirty="0"/>
                  <a:t>Belátható, hogy ha a tárgyat először a második, majd az első tükörre tükrözzük, akkor ez </a:t>
                </a:r>
                <a14:m>
                  <m:oMath xmlns:m="http://schemas.openxmlformats.org/officeDocument/2006/math">
                    <m:r>
                      <a:rPr lang="hu-HU" b="0" i="0" baseline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hu-HU" b="0" i="1" baseline="0" smtClean="0">
                        <a:latin typeface="Cambria Math" panose="02040503050406030204" pitchFamily="18" charset="0"/>
                      </a:rPr>
                      <m:t>2⋅</m:t>
                    </m:r>
                  </m:oMath>
                </a14:m>
                <a:r>
                  <a:rPr lang="el-GR" i="1" baseline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hu-HU" i="0" baseline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szöggel történő elforgatással egyenértékű.</a:t>
                </a:r>
                <a:endParaRPr lang="hu-HU" i="0" baseline="0" dirty="0"/>
              </a:p>
              <a:p>
                <a:endParaRPr lang="hu-HU" baseline="-25000" dirty="0"/>
              </a:p>
            </p:txBody>
          </p:sp>
        </mc:Choice>
        <mc:Fallback xmlns="">
          <p:sp>
            <p:nvSpPr>
              <p:cNvPr id="3" name="Jegyzetek helye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hu-HU" dirty="0"/>
                  <a:t>A tárgy most a két tükör közötti térrészben elhelyezkedő nyíl (és F betű) volt. A tárgyról az első tükör által létrehozott képet K</a:t>
                </a:r>
                <a:r>
                  <a:rPr lang="hu-HU" baseline="-25000" dirty="0"/>
                  <a:t>1</a:t>
                </a:r>
                <a:r>
                  <a:rPr lang="hu-HU" baseline="0" dirty="0"/>
                  <a:t> jelöli. Ennek a második tükör által létrehozott képét K</a:t>
                </a:r>
                <a:r>
                  <a:rPr lang="hu-HU" baseline="-25000" dirty="0"/>
                  <a:t>12</a:t>
                </a:r>
                <a:r>
                  <a:rPr lang="hu-HU" baseline="0" dirty="0"/>
                  <a:t>-vel jelöltük. Mivel a tükrözések </a:t>
                </a:r>
                <a:r>
                  <a:rPr lang="hu-HU" i="1" baseline="0" dirty="0"/>
                  <a:t>távolságtartók</a:t>
                </a:r>
                <a:r>
                  <a:rPr lang="hu-HU" baseline="0" dirty="0"/>
                  <a:t>, a tárgyat jelentő nyíl kezdőpontja ugyanolyan távol van a két tükör metszésvonalától, mint a K</a:t>
                </a:r>
                <a:r>
                  <a:rPr lang="hu-HU" baseline="-25000" dirty="0"/>
                  <a:t>12</a:t>
                </a:r>
                <a:r>
                  <a:rPr lang="hu-HU" baseline="0" dirty="0"/>
                  <a:t> kezdőpontja, tehát a két kezdőpont ugyanazon a (metszésvonal körüli) köríven fekszik. Mivel a tükrözések </a:t>
                </a:r>
                <a:r>
                  <a:rPr lang="hu-HU" i="1" baseline="0" dirty="0"/>
                  <a:t>szögtartóak</a:t>
                </a:r>
                <a:r>
                  <a:rPr lang="hu-HU" baseline="0" dirty="0"/>
                  <a:t>, ezért a két sárgával megjelölt szögtartomány ugyanakkora (45°). A tárgyat jelző nyíl kezdőpontját a két tükrözés tehát </a:t>
                </a:r>
                <a:r>
                  <a:rPr lang="hu-HU" b="0" i="0" baseline="0">
                    <a:latin typeface="Cambria Math" panose="02040503050406030204" pitchFamily="18" charset="0"/>
                  </a:rPr>
                  <a:t>2⋅45</a:t>
                </a:r>
                <a:r>
                  <a:rPr lang="hu-HU" b="0" i="0" baseline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°</a:t>
                </a:r>
                <a:r>
                  <a:rPr lang="hu-HU" baseline="0" dirty="0"/>
                  <a:t>-kal, azaz 90°-kal  forgatta el. Hasonlóan belátható, hogy a tárgy minden pontját tükrözve az első, majd a második tükörre, a kapott képpont egy 90°-os elforgatással is megkapható. A tárgy két 45°-os szöget bezáró tükörre történő tükrözése megegyezik a tükrök metszésvonala körüli 2-szer 45°-os, azaz 90°-os elforgatással. (Hasonlóan igazolható, hogy </a:t>
                </a:r>
                <a:r>
                  <a:rPr lang="el-GR" i="1" baseline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hu-HU" baseline="0" dirty="0"/>
                  <a:t> szöget bezáró tükrökre történő tükrözés egyenértékű egy </a:t>
                </a:r>
                <a:r>
                  <a:rPr lang="hu-HU" b="0" i="0" baseline="0">
                    <a:latin typeface="Cambria Math" panose="02040503050406030204" pitchFamily="18" charset="0"/>
                  </a:rPr>
                  <a:t>2⋅</a:t>
                </a:r>
                <a:r>
                  <a:rPr lang="el-GR" i="1" baseline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α</a:t>
                </a:r>
                <a:r>
                  <a:rPr lang="hu-HU" baseline="0" dirty="0"/>
                  <a:t> szöget bezáró elforgatással. A merőleges tükröknél így adódik a 180°-os elforgatás.)</a:t>
                </a:r>
              </a:p>
              <a:p>
                <a:endParaRPr lang="hu-HU" baseline="-25000" dirty="0"/>
              </a:p>
            </p:txBody>
          </p:sp>
        </mc:Fallback>
      </mc:AlternateContent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8388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előző kísérlet megismétlése 60°-ot bezáró tükrökkel. (Az ankéton ez időhiány miatt elmaradt.)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86424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Három, egymással 60°-os szöget bezáró tükröt tartalmazó eszköz.</a:t>
            </a:r>
          </a:p>
          <a:p>
            <a:r>
              <a:rPr lang="hu-HU" dirty="0"/>
              <a:t>Az ankéton </a:t>
            </a:r>
            <a:r>
              <a:rPr lang="hu-HU" dirty="0" err="1"/>
              <a:t>körbeadtam</a:t>
            </a:r>
            <a:r>
              <a:rPr lang="hu-HU" dirty="0"/>
              <a:t> egy ilyen eszközt.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9096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https://www.fizkapu.hu/fizfoto/fotok/fizf1071.jpg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5454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Belátható. hogy az </a:t>
            </a:r>
            <a:r>
              <a:rPr lang="hu-HU" i="1" dirty="0"/>
              <a:t>XZ</a:t>
            </a:r>
            <a:r>
              <a:rPr lang="hu-HU" dirty="0"/>
              <a:t>, </a:t>
            </a:r>
            <a:r>
              <a:rPr lang="hu-HU" i="1" dirty="0"/>
              <a:t>XY</a:t>
            </a:r>
            <a:r>
              <a:rPr lang="hu-HU" dirty="0"/>
              <a:t> majd az </a:t>
            </a:r>
            <a:r>
              <a:rPr lang="hu-HU" i="1" dirty="0"/>
              <a:t>YZ</a:t>
            </a:r>
            <a:r>
              <a:rPr lang="hu-HU" dirty="0"/>
              <a:t> síkokban fekvő tükrökre vonatkozó tükrözés egyenértékű egy pontra vonatkozó tükrözéssel.</a:t>
            </a:r>
          </a:p>
          <a:p>
            <a:r>
              <a:rPr lang="hu-HU" dirty="0"/>
              <a:t>A három tükrözés miatt mindhárom irány (</a:t>
            </a:r>
            <a:r>
              <a:rPr lang="hu-HU" i="1" dirty="0"/>
              <a:t>X</a:t>
            </a:r>
            <a:r>
              <a:rPr lang="hu-HU" dirty="0"/>
              <a:t>, </a:t>
            </a:r>
            <a:r>
              <a:rPr lang="hu-HU" i="1" dirty="0"/>
              <a:t>Y</a:t>
            </a:r>
            <a:r>
              <a:rPr lang="hu-HU" dirty="0"/>
              <a:t> és </a:t>
            </a:r>
            <a:r>
              <a:rPr lang="hu-HU" i="1" dirty="0"/>
              <a:t>Z</a:t>
            </a:r>
            <a:r>
              <a:rPr lang="hu-HU" dirty="0"/>
              <a:t>) ellentétesre változott, ezért az eredeti irányítottság ellentétesre váltott.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6733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Minden lapnál a tükrözéskor ellentétesre változik a fénysugár irányát megadó vektor egyik (tükörre merőleges) összetevője. 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Ha a sugár mindhárom lapról egyszer-egyszer verődik vissza, akkor mindhárom összetevő ellentétesre vált, így a három lapról visszavert fénysugár iránya ellentétes a beeső sugár irányával.</a:t>
            </a:r>
          </a:p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Különböző irányokból egy erős fényű zseblámpával megvilágítottuk a sarokreflektort, a sarokreflektor mindig a lámpa felé verte vissza a fényt.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99693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98921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kép forrása:</a:t>
            </a:r>
          </a:p>
          <a:p>
            <a:r>
              <a:rPr lang="hu-HU" dirty="0"/>
              <a:t>https://www.fizkapu.hu/fizfoto/fotok/fizf1051.jpg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886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kép forrása:</a:t>
            </a:r>
          </a:p>
          <a:p>
            <a:r>
              <a:rPr lang="hu-HU" dirty="0"/>
              <a:t>https://www.fizkapu.hu/fizfoto/fotok/fizf1052.jpg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595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</a:t>
            </a:r>
            <a:r>
              <a:rPr lang="hu-HU" baseline="0" dirty="0"/>
              <a:t> műhelyfoglalkozáson résztvevők ekkor egy három kérdésből álló „</a:t>
            </a:r>
            <a:r>
              <a:rPr lang="hu-HU" i="1" baseline="0" dirty="0"/>
              <a:t>dolgozatot</a:t>
            </a:r>
            <a:r>
              <a:rPr lang="hu-HU" baseline="0" dirty="0"/>
              <a:t>” írtak. (Ezt természetesen nem szedtem be.)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https://www.fizkapu.hu/fizfoto/fotok/fizf0862.jpg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61015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Mivel három visszaverődés történt, az eredeti irányítottság ellentétesre váltott. (Lásd a „Canon” feliratot tükörírással.)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2394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Néhány helyen azonban nincs tükörírás.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97215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Néhány helyen azonban nincs tükörírás.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6895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Ezeken a helyeken a fény csak két tükörről verődött vissza, ezért ott nem változott meg az irányítottság. (Az első tükrözés megváltoztatta, a második visszafordította.)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1829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videó elérhetősége:</a:t>
            </a:r>
          </a:p>
          <a:p>
            <a:r>
              <a:rPr lang="hu-HU" dirty="0"/>
              <a:t>https://www.fizkapu.hu/fizfilm/fizfilm6.html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56242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Gyakorlati alkalmazás: radarvisszaverő sarokreflektorok.</a:t>
            </a:r>
          </a:p>
          <a:p>
            <a:r>
              <a:rPr lang="hu-HU" dirty="0"/>
              <a:t>A felület érdes, de kellően sima a radarhullámok hullámhosszához képest.</a:t>
            </a:r>
          </a:p>
          <a:p>
            <a:r>
              <a:rPr lang="hu-HU" dirty="0"/>
              <a:t>Egy felület akkor tekinthető simának a tükrös (=nem diffúz) visszaverődés létrejöttéhez, ha az egyenletlenségek mérete jóval kisebb a hullámhossznál.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https://commons.wikimedia.org/wiki/File:Radar_Reflector_in_Rigging.jpg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22517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https://commons.wikimedia.org/wiki/File:Mueritz_Tonne_Mitte.JPG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33229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58506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ankéton tartott műhelyfoglalkozás a szűk időkeret (40 perc) miatt itt végződött.</a:t>
            </a:r>
          </a:p>
          <a:p>
            <a:r>
              <a:rPr lang="hu-HU" dirty="0"/>
              <a:t>A teljes visszaverődéshez kapcsolódó anyag a folytatásban található.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33110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Reklámszünet.</a:t>
            </a:r>
          </a:p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3387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Három önkéntes résztvevőt kértem.</a:t>
            </a:r>
            <a:r>
              <a:rPr lang="hu-HU" baseline="0" dirty="0"/>
              <a:t> </a:t>
            </a:r>
            <a:r>
              <a:rPr lang="hu-HU" dirty="0"/>
              <a:t>Kiindulásként mindhárman a hallgatósággal szemben álltak, de a két szélsőt megkértem, hogy fordítsanak</a:t>
            </a:r>
            <a:r>
              <a:rPr lang="hu-HU" baseline="0" dirty="0"/>
              <a:t> hátat a középsőnek.</a:t>
            </a:r>
          </a:p>
          <a:p>
            <a:r>
              <a:rPr lang="hu-HU" baseline="0" dirty="0"/>
              <a:t>A négy „feladat” az itt látható utasítások végrehajtása volt.</a:t>
            </a:r>
          </a:p>
          <a:p>
            <a:r>
              <a:rPr lang="hu-HU" baseline="0" dirty="0"/>
              <a:t>Természetesen az első három feladatban mindhárman különféle irányokat mutattak, csak a 4, feladatban mutattak mindhárman a mennyezet felé.</a:t>
            </a:r>
          </a:p>
          <a:p>
            <a:r>
              <a:rPr lang="hu-HU" baseline="0" dirty="0"/>
              <a:t>Ez azonban csak látszólagos siker, mert a Föld különböző helyein más irányokba (más csillagok felé) mutattak volna.</a:t>
            </a:r>
          </a:p>
          <a:p>
            <a:r>
              <a:rPr lang="hu-HU" baseline="0" dirty="0"/>
              <a:t>Kép forrása:</a:t>
            </a:r>
            <a:br>
              <a:rPr lang="hu-HU" baseline="0" dirty="0"/>
            </a:br>
            <a:r>
              <a:rPr lang="hu-HU" baseline="0" dirty="0"/>
              <a:t>https://commons.wikimedia.org/wiki/File:Earth_by_the_EPIC_Team_on_21_April_2018.png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36803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teljes fényvisszaverődésnél is létrejön visszaverődés.</a:t>
            </a:r>
          </a:p>
          <a:p>
            <a:r>
              <a:rPr lang="hu-HU" dirty="0"/>
              <a:t>Erre a visszaverődésre is ugyanolyan törvények vonatkoznak, mint a síktükrökről történő visszaverődésre.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https://www.fizkapu.hu/fizfoto/fotok/fizf0283.jpg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88433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kép síkjára merőleges (a forgástengellyel párhuzamos) irány nem változik meg.</a:t>
            </a:r>
          </a:p>
          <a:p>
            <a:r>
              <a:rPr lang="hu-HU" dirty="0"/>
              <a:t>A két visszaverődés összességében itt sem változtatja meg az irányítottságot.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58622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első prizma felcseréli az </a:t>
            </a:r>
            <a:r>
              <a:rPr lang="hu-HU" i="1" dirty="0"/>
              <a:t>Y</a:t>
            </a:r>
            <a:r>
              <a:rPr lang="hu-HU" dirty="0"/>
              <a:t> tengellyel párhuzamos (fel–le), és a </a:t>
            </a:r>
            <a:r>
              <a:rPr lang="hu-HU" i="1" dirty="0"/>
              <a:t>Z</a:t>
            </a:r>
            <a:r>
              <a:rPr lang="hu-HU" dirty="0"/>
              <a:t> tengellyel párhuzamos (előre–hátra) irányokat. A második prizma felcseréli az </a:t>
            </a:r>
            <a:r>
              <a:rPr lang="hu-HU" i="1" dirty="0"/>
              <a:t>X</a:t>
            </a:r>
            <a:r>
              <a:rPr lang="hu-HU" dirty="0"/>
              <a:t> tengellyel párhuzamos (jobbra–balra) irányokat, és visszafordítja eredeti irányba a </a:t>
            </a:r>
            <a:r>
              <a:rPr lang="hu-HU" i="1" dirty="0"/>
              <a:t>Z</a:t>
            </a:r>
            <a:r>
              <a:rPr lang="hu-HU" dirty="0"/>
              <a:t> tengellyel párhuzamos (előre–hátra) irányokat. Összességében tehát csak </a:t>
            </a:r>
            <a:r>
              <a:rPr lang="hu-HU" i="1" dirty="0"/>
              <a:t>X</a:t>
            </a:r>
            <a:r>
              <a:rPr lang="hu-HU" dirty="0"/>
              <a:t> tengellyel párhuzamos (jobbra–balra), és az </a:t>
            </a:r>
            <a:r>
              <a:rPr lang="hu-HU" i="1" dirty="0"/>
              <a:t>Y</a:t>
            </a:r>
            <a:r>
              <a:rPr lang="hu-HU" dirty="0"/>
              <a:t> tengellyel párhuzamos (fel–le) irányok változtak meg. A négy visszaverődés összességében itt sem változtatja meg az irányítottságot.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38973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két gyűjtőlencsét tartalmazó Kepler-távcső fordított állású képet alkot. A prizmás távcsövekben a lencsék közé helyezett két prizma visszaállítja a fel–le és jobbra–balra irányokat az eredeti helyzetbe.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03345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Prizmás távcső fényképe.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https://www.fizkapu.hu/fizfoto/fotok/fizf1072.jpg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446763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működése analóg a sarokreflektor működéséhez.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46813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https://www.fizkapu.hu/fizfoto/fotok/fizf0286.jpg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52565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https://www.fizkapu.hu/fizfoto/fotok/fizf0287.jpg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8245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https://www.fizkapu.hu/fizfoto/fotok/fizf0288.jpg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930707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https://www.fizkapu.hu/fizfoto/fotok/fizf0289.jpg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224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előző</a:t>
            </a:r>
            <a:r>
              <a:rPr lang="hu-HU" baseline="0" dirty="0"/>
              <a:t> kísérletben az okozta a „problémát”, hogy mindhárman más-más (a saját pozíciójukhoz kötött) vonatkoztatási rendszert használtak.</a:t>
            </a:r>
          </a:p>
          <a:p>
            <a:r>
              <a:rPr lang="hu-HU" baseline="0" dirty="0"/>
              <a:t>Ahogy a fizika más területein, itt is célszerű egy megállapodás szerinti vonatkoztatási rendszert, illetve ehhez rögzített koordináta-rendszert használni.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2278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https://www.fizkapu.hu/fizfoto/fotok/fizf0290.jpg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02339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https://www.fizkapu.hu/fizfoto/fotok/fizf0291.jpg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4808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https://www.fizkapu.hu/fizfoto/fotok/fizf0292.jpg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19267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https://www.fizkapu.hu/fizfoto/fotok/fizf0293.jpg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8235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három visszaverődés miatt az irányítottság a derékszögű hármasszögletnél is ellentétesre vált.</a:t>
            </a:r>
          </a:p>
          <a:p>
            <a:r>
              <a:rPr lang="hu-HU" dirty="0"/>
              <a:t>(Lásd az „OLYMPUS” feliratot!)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942582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képen balra a hármasszöglet, jobbra a távmérő látható.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https://www.fizkapu.hu/fizfoto/fotok/fizf0284.jpg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88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66188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távmérő kijelzője.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https://www.fizkapu.hu/fizfoto/fotok/fizf0285.jpg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4587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kerékpárokon található „macskaszem” sok-sok derékszögű hármasszögletet tartalmaz.</a:t>
            </a:r>
          </a:p>
          <a:p>
            <a:r>
              <a:rPr lang="hu-HU" dirty="0"/>
              <a:t>Ezek a mögöttük érkező jármű reflektorának fényét elsősorban a jármű felé verik vissza, így sötétben a macskaszem a járműről jól látható.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https://commons.wikimedia.org/wiki/File:Red_Bike_Reflector.jpg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51076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„</a:t>
            </a:r>
            <a:r>
              <a:rPr lang="hu-HU" dirty="0" err="1"/>
              <a:t>Macsakaszem</a:t>
            </a:r>
            <a:r>
              <a:rPr lang="hu-HU" dirty="0"/>
              <a:t>” közelről.</a:t>
            </a:r>
          </a:p>
          <a:p>
            <a:r>
              <a:rPr lang="hu-HU" dirty="0"/>
              <a:t>Kép forrása:</a:t>
            </a:r>
          </a:p>
          <a:p>
            <a:r>
              <a:rPr lang="hu-HU" dirty="0"/>
              <a:t>https://commons.wikimedia.org/wiki/File:Katzenaugar.jpg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93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779247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94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6199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i="1" dirty="0"/>
              <a:t>XY</a:t>
            </a:r>
            <a:r>
              <a:rPr lang="hu-HU" dirty="0"/>
              <a:t> síkban elhelyezett tükör</a:t>
            </a:r>
            <a:r>
              <a:rPr lang="hu-HU" baseline="0" dirty="0"/>
              <a:t> elé helyezzük el (tárgyként) egy (vas)szeget úgy, hogy a szeg párhuzamos legyen az </a:t>
            </a:r>
            <a:r>
              <a:rPr lang="hu-HU" i="1" baseline="0" dirty="0"/>
              <a:t>X</a:t>
            </a:r>
            <a:r>
              <a:rPr lang="hu-HU" baseline="0" dirty="0"/>
              <a:t> tengellyel, és hegye az +X irányba mutasson!</a:t>
            </a:r>
          </a:p>
          <a:p>
            <a:r>
              <a:rPr lang="hu-HU" baseline="0" dirty="0"/>
              <a:t>Figyeljük meg, milyen irányba mutat a szeg tükörképe?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287AD1-B8AF-42C6-B4C5-4C049500D86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719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0AD8D9-1EAB-A0F4-EC48-2B48F667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590A6A-42EF-4F40-B906-4BAB9A81D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62A6324-3FD6-1E79-9439-3E2BC535A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3FF65B2-3B77-D3BA-5343-A695F764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434885-DBD8-CF56-3894-F3A64936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884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BA9DCF-E0F3-4771-ADC4-CC17DBFB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E7CE837-4EF9-46E9-C0B6-50334D73C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CF97AD-6166-99F8-F567-4C8DBA376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C056AD5-113D-FF11-0C4E-0410F204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D59DCE-F5FE-09B8-8CC0-56221408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441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1C197D28-CECC-6B32-130E-442385201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26AA77F-CB16-928C-34F9-B67A3BE79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6310C3F-918E-87C0-291A-AD9BE8C2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693598-8AB1-E42A-2C61-17B5B6C30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91CFEC9-1E07-4ED9-3FC1-1FE0E8C4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64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EB2503-BC44-3BAD-4FBF-BCECDB3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E423E2A-B725-2E35-E2C1-B14C299D1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2C1402-6518-A5D5-9299-AB009636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83ABB4F-6B0D-1396-FB12-E699DD2AD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4F0BBE-4331-3D98-B759-FB4B1F5D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320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A2F4BE-7777-09A7-CA0F-73EE16D4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CDD6E52-B1F5-789C-C653-248330897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42BFDC-40F5-F682-1654-22F526CE3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F40D084-7A66-AC67-0410-1995607E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54B58C-F45F-46A0-E960-F7520B33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090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0FBEA6A-AFC5-F25D-8DCB-0E7C7D1C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D7D038A-3E48-2901-C6DE-A8A0F91EC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078106A-326F-5DE0-5DC4-1B52AA69E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DF08D5C-42D0-9EB9-B570-8C65B068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BC45BAD-C7E0-698A-0D64-B19FEDD8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1CCE05A-36FD-91B9-2F50-7C555D49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104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DE1D3A-5D09-E9E0-6AD1-E04DE9F9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2F8727-D6F5-FFB0-3DF9-5288DCB90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8DA46A6-2107-CF26-6188-C86C3D34A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B893291-6EC0-0F4F-72A5-4939EF542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594AB35-0544-A57D-C6EA-7E6A5739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C13411B-1589-11EA-020B-0FFC1F7D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32BE378-2D67-CAD7-2705-21DE8DFD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77C67316-755F-4861-0393-85946CC3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13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08ED24-865E-43B5-B729-D8D2C5C2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077DB1A-1AAA-7E8E-9DB8-310E1E01F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9D36AE2-8503-5F8E-A1C1-8F8CABE1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ACA5E4E-CF5C-B9B3-AC20-A42BC49F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260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E0F224B-6590-F8AB-C988-EFFCDC5C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ACA54DA-86A0-F1F1-4624-4D6FE73B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29B2FE0-0C53-5851-950F-4E11C534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505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632B3D2-64AF-874C-8436-FCBF7B38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9D4AAC-7FDA-88B1-D5DD-49EA87808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FFF5F6C-9795-1449-4D31-B21C155FE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FC93C9A-8148-E621-0417-0C8E5E466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534B73A-FE93-DE29-C6E7-995D9CC2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45FC9D9-3F9D-665D-2650-FCC9F1B3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36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82A956-4700-E71D-74A1-186115FF3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D8D8C77-05FC-D37A-4C4A-0661B2750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FEBF230-97F2-6D49-7D6F-F1821263E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B165823-2213-E0CF-3D0B-08683AAF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CC3DB7E-DCF9-BD6B-5575-31078D085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4F8CCAA-4924-73F3-F5C1-D81D3A80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7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68A0E58-4EF1-C476-549B-092FC134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962EBD-0B87-0841-DD1A-040AFEE87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E7F2239-0D1E-FC91-E962-0AFCE345F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91C07-7D2B-49C4-8EB4-16DA4143E62D}" type="datetimeFigureOut">
              <a:rPr lang="hu-HU" smtClean="0"/>
              <a:t>2024. 11. 13.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77127E-1438-BC96-0004-BE0C01EB7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7AEC190-3C2A-25AD-6C0E-557460E1F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B5B85-52FA-4A59-869A-6984FD0CB53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05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F647B84B-0920-6273-2B36-FC0DD11C0212}"/>
              </a:ext>
            </a:extLst>
          </p:cNvPr>
          <p:cNvSpPr txBox="1"/>
          <p:nvPr/>
        </p:nvSpPr>
        <p:spPr>
          <a:xfrm>
            <a:off x="2122777" y="1997839"/>
            <a:ext cx="79464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Cambria" panose="02040503050406030204" pitchFamily="18" charset="0"/>
                <a:ea typeface="Cambria" panose="02040503050406030204" pitchFamily="18" charset="0"/>
              </a:rPr>
              <a:t>Zátonyi Sándor: </a:t>
            </a:r>
            <a:r>
              <a:rPr lang="hu-HU" sz="2000" i="1" dirty="0">
                <a:latin typeface="Cambria" panose="02040503050406030204" pitchFamily="18" charset="0"/>
                <a:ea typeface="Cambria" panose="02040503050406030204" pitchFamily="18" charset="0"/>
              </a:rPr>
              <a:t>A síktükör trükkös képalkotása</a:t>
            </a:r>
          </a:p>
          <a:p>
            <a:endParaRPr lang="hu-H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hu-HU" sz="2000" dirty="0">
                <a:latin typeface="Cambria" panose="02040503050406030204" pitchFamily="18" charset="0"/>
                <a:ea typeface="Cambria" panose="02040503050406030204" pitchFamily="18" charset="0"/>
              </a:rPr>
              <a:t>Ez a bemutató a Pécsen megrendezett </a:t>
            </a:r>
            <a:r>
              <a:rPr lang="hu-HU" sz="2000" i="1" dirty="0">
                <a:latin typeface="Cambria" panose="02040503050406030204" pitchFamily="18" charset="0"/>
                <a:ea typeface="Cambria" panose="02040503050406030204" pitchFamily="18" charset="0"/>
              </a:rPr>
              <a:t>65. Országos Fizikatanári Ankét és Eszközbemutatón</a:t>
            </a:r>
            <a:r>
              <a:rPr lang="hu-HU" sz="2000" baseline="0" dirty="0">
                <a:latin typeface="Cambria" panose="02040503050406030204" pitchFamily="18" charset="0"/>
                <a:ea typeface="Cambria" panose="02040503050406030204" pitchFamily="18" charset="0"/>
              </a:rPr>
              <a:t> tartott műhelyfoglalkozásom anyaga.</a:t>
            </a:r>
            <a:r>
              <a:rPr lang="hu-HU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u-HU" sz="2000" baseline="0" dirty="0">
                <a:latin typeface="Cambria" panose="02040503050406030204" pitchFamily="18" charset="0"/>
                <a:ea typeface="Cambria" panose="02040503050406030204" pitchFamily="18" charset="0"/>
              </a:rPr>
              <a:t>Közvetlen oktatási célra szabadon felhasználható, de további publikálása tilos.</a:t>
            </a:r>
          </a:p>
          <a:p>
            <a:pPr algn="just"/>
            <a:endParaRPr lang="hu-HU" sz="2000" baseline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hu-HU" sz="2000" baseline="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hu-HU" sz="2000" i="1" baseline="0" dirty="0">
                <a:latin typeface="Cambria" panose="02040503050406030204" pitchFamily="18" charset="0"/>
                <a:ea typeface="Cambria" panose="02040503050406030204" pitchFamily="18" charset="0"/>
              </a:rPr>
              <a:t>Jegyzetek</a:t>
            </a:r>
            <a:r>
              <a:rPr lang="hu-HU" sz="2000" baseline="0" dirty="0">
                <a:latin typeface="Cambria" panose="02040503050406030204" pitchFamily="18" charset="0"/>
                <a:ea typeface="Cambria" panose="02040503050406030204" pitchFamily="18" charset="0"/>
              </a:rPr>
              <a:t> a kollégáknak szóló kiegészítéseket tartalmaznak az adott diához. (Pl. egy-egy kísérlet vázlatos leírását; a dián látható kép vagy videó elérhetőségét stb.)</a:t>
            </a:r>
          </a:p>
        </p:txBody>
      </p:sp>
    </p:spTree>
    <p:extLst>
      <p:ext uri="{BB962C8B-B14F-4D97-AF65-F5344CB8AC3E}">
        <p14:creationId xmlns:p14="http://schemas.microsoft.com/office/powerpoint/2010/main" val="1972817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44CA2380-831E-D224-4D5C-A11840AF1DDF}"/>
              </a:ext>
            </a:extLst>
          </p:cNvPr>
          <p:cNvSpPr/>
          <p:nvPr/>
        </p:nvSpPr>
        <p:spPr>
          <a:xfrm>
            <a:off x="2077275" y="1588448"/>
            <a:ext cx="3600000" cy="3600000"/>
          </a:xfrm>
          <a:prstGeom prst="rect">
            <a:avLst/>
          </a:prstGeom>
          <a:solidFill>
            <a:srgbClr val="F2F2F2"/>
          </a:solidFill>
          <a:scene3d>
            <a:camera prst="orthographicFront"/>
            <a:lightRig rig="brightRoom" dir="t">
              <a:rot lat="0" lon="0" rev="2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Kísérletek síktükörrel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44622989-49AC-67B9-A228-749EAFEC5F97}"/>
              </a:ext>
            </a:extLst>
          </p:cNvPr>
          <p:cNvGrpSpPr/>
          <p:nvPr/>
        </p:nvGrpSpPr>
        <p:grpSpPr>
          <a:xfrm>
            <a:off x="1510750" y="886851"/>
            <a:ext cx="556589" cy="4291436"/>
            <a:chOff x="1510750" y="886851"/>
            <a:chExt cx="556589" cy="4291436"/>
          </a:xfrm>
        </p:grpSpPr>
        <p:sp>
          <p:nvSpPr>
            <p:cNvPr id="25" name="Cím 1">
              <a:extLst>
                <a:ext uri="{FF2B5EF4-FFF2-40B4-BE49-F238E27FC236}">
                  <a16:creationId xmlns:a16="http://schemas.microsoft.com/office/drawing/2014/main" id="{1D9D5649-D6C7-F3C2-3940-31B866E2882E}"/>
                </a:ext>
              </a:extLst>
            </p:cNvPr>
            <p:cNvSpPr txBox="1">
              <a:spLocks/>
            </p:cNvSpPr>
            <p:nvPr/>
          </p:nvSpPr>
          <p:spPr>
            <a:xfrm>
              <a:off x="1510750" y="886851"/>
              <a:ext cx="546653" cy="5759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C3E2DE3-15B7-E488-D430-191A3AF78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7339" y="1043242"/>
              <a:ext cx="0" cy="4135045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66EF9C32-A6FE-667A-199A-3601858AC533}"/>
              </a:ext>
            </a:extLst>
          </p:cNvPr>
          <p:cNvGrpSpPr/>
          <p:nvPr/>
        </p:nvGrpSpPr>
        <p:grpSpPr>
          <a:xfrm>
            <a:off x="2067339" y="4561213"/>
            <a:ext cx="7762460" cy="620387"/>
            <a:chOff x="2067339" y="4561213"/>
            <a:chExt cx="7762460" cy="620387"/>
          </a:xfrm>
        </p:grpSpPr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5B73EFD2-236D-6846-EEC2-BEC93904174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339" y="5181600"/>
              <a:ext cx="7643191" cy="0"/>
            </a:xfrm>
            <a:prstGeom prst="straightConnector1">
              <a:avLst/>
            </a:prstGeom>
            <a:ln w="38100">
              <a:solidFill>
                <a:srgbClr val="FF800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ím 1">
              <a:extLst>
                <a:ext uri="{FF2B5EF4-FFF2-40B4-BE49-F238E27FC236}">
                  <a16:creationId xmlns:a16="http://schemas.microsoft.com/office/drawing/2014/main" id="{CF3B3BF5-8E41-BECA-67D1-60EFD8D50B34}"/>
                </a:ext>
              </a:extLst>
            </p:cNvPr>
            <p:cNvSpPr txBox="1">
              <a:spLocks/>
            </p:cNvSpPr>
            <p:nvPr/>
          </p:nvSpPr>
          <p:spPr>
            <a:xfrm>
              <a:off x="9283146" y="4561213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71D7BEB-4C23-B739-F85C-C3A1B8FF8DFA}"/>
              </a:ext>
            </a:extLst>
          </p:cNvPr>
          <p:cNvGrpSpPr/>
          <p:nvPr/>
        </p:nvGrpSpPr>
        <p:grpSpPr>
          <a:xfrm>
            <a:off x="685798" y="5178287"/>
            <a:ext cx="1381541" cy="1449313"/>
            <a:chOff x="685798" y="5178287"/>
            <a:chExt cx="1381541" cy="1449313"/>
          </a:xfrm>
        </p:grpSpPr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FDE42F9-F5C5-B6F6-3DC4-ADD482638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2" y="5178287"/>
              <a:ext cx="834887" cy="1302026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E42A139E-9DB7-5583-3DFB-2A55B05358A6}"/>
                </a:ext>
              </a:extLst>
            </p:cNvPr>
            <p:cNvSpPr txBox="1">
              <a:spLocks/>
            </p:cNvSpPr>
            <p:nvPr/>
          </p:nvSpPr>
          <p:spPr>
            <a:xfrm>
              <a:off x="685798" y="6051692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</p:grp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0D0D0161-C3B3-4DA6-0C32-7F6A9BB32599}"/>
              </a:ext>
            </a:extLst>
          </p:cNvPr>
          <p:cNvCxnSpPr>
            <a:cxnSpLocks/>
          </p:cNvCxnSpPr>
          <p:nvPr/>
        </p:nvCxnSpPr>
        <p:spPr>
          <a:xfrm>
            <a:off x="2851150" y="3319766"/>
            <a:ext cx="23107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C21860C2-FE8A-5112-53BC-8A1533FB8EE9}"/>
              </a:ext>
            </a:extLst>
          </p:cNvPr>
          <p:cNvCxnSpPr>
            <a:cxnSpLocks/>
          </p:cNvCxnSpPr>
          <p:nvPr/>
        </p:nvCxnSpPr>
        <p:spPr>
          <a:xfrm>
            <a:off x="2462530" y="3923024"/>
            <a:ext cx="23107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Csoportba foglalás 45">
            <a:extLst>
              <a:ext uri="{FF2B5EF4-FFF2-40B4-BE49-F238E27FC236}">
                <a16:creationId xmlns:a16="http://schemas.microsoft.com/office/drawing/2014/main" id="{44897CDB-B675-148A-B699-211EC1BBBA76}"/>
              </a:ext>
            </a:extLst>
          </p:cNvPr>
          <p:cNvGrpSpPr/>
          <p:nvPr/>
        </p:nvGrpSpPr>
        <p:grpSpPr>
          <a:xfrm>
            <a:off x="2462530" y="3334371"/>
            <a:ext cx="2680558" cy="579453"/>
            <a:chOff x="2462530" y="3334371"/>
            <a:chExt cx="2680558" cy="579453"/>
          </a:xfrm>
        </p:grpSpPr>
        <p:cxnSp>
          <p:nvCxnSpPr>
            <p:cNvPr id="39" name="Egyenes összekötő 38">
              <a:extLst>
                <a:ext uri="{FF2B5EF4-FFF2-40B4-BE49-F238E27FC236}">
                  <a16:creationId xmlns:a16="http://schemas.microsoft.com/office/drawing/2014/main" id="{AA1D8F1A-33A3-01A4-5036-6469B8DF78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7580" y="3339776"/>
              <a:ext cx="375508" cy="57404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Csoportba foglalás 43">
              <a:extLst>
                <a:ext uri="{FF2B5EF4-FFF2-40B4-BE49-F238E27FC236}">
                  <a16:creationId xmlns:a16="http://schemas.microsoft.com/office/drawing/2014/main" id="{2E4861EC-41BA-CFF5-AD7F-BF4862284F91}"/>
                </a:ext>
              </a:extLst>
            </p:cNvPr>
            <p:cNvGrpSpPr/>
            <p:nvPr/>
          </p:nvGrpSpPr>
          <p:grpSpPr>
            <a:xfrm>
              <a:off x="2462530" y="3334371"/>
              <a:ext cx="375508" cy="574048"/>
              <a:chOff x="2462530" y="3334371"/>
              <a:chExt cx="375508" cy="574048"/>
            </a:xfrm>
          </p:grpSpPr>
          <p:cxnSp>
            <p:nvCxnSpPr>
              <p:cNvPr id="38" name="Egyenes összekötő 37">
                <a:extLst>
                  <a:ext uri="{FF2B5EF4-FFF2-40B4-BE49-F238E27FC236}">
                    <a16:creationId xmlns:a16="http://schemas.microsoft.com/office/drawing/2014/main" id="{67D6B0C7-4B42-F79F-48B0-1C0EE5CF0B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62530" y="3334371"/>
                <a:ext cx="375508" cy="5740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Ellipszis 39">
                <a:extLst>
                  <a:ext uri="{FF2B5EF4-FFF2-40B4-BE49-F238E27FC236}">
                    <a16:creationId xmlns:a16="http://schemas.microsoft.com/office/drawing/2014/main" id="{AE56AA06-0DF9-CEA8-D91D-5663D875621E}"/>
                  </a:ext>
                </a:extLst>
              </p:cNvPr>
              <p:cNvSpPr/>
              <p:nvPr/>
            </p:nvSpPr>
            <p:spPr>
              <a:xfrm>
                <a:off x="2631120" y="36033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43" name="Ellipszis 42">
              <a:extLst>
                <a:ext uri="{FF2B5EF4-FFF2-40B4-BE49-F238E27FC236}">
                  <a16:creationId xmlns:a16="http://schemas.microsoft.com/office/drawing/2014/main" id="{CD246B83-4DEB-9975-81B8-F65E1601396C}"/>
                </a:ext>
              </a:extLst>
            </p:cNvPr>
            <p:cNvSpPr/>
            <p:nvPr/>
          </p:nvSpPr>
          <p:spPr>
            <a:xfrm>
              <a:off x="4941619" y="3603395"/>
              <a:ext cx="36000" cy="36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4372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44CA2380-831E-D224-4D5C-A11840AF1DDF}"/>
              </a:ext>
            </a:extLst>
          </p:cNvPr>
          <p:cNvSpPr/>
          <p:nvPr/>
        </p:nvSpPr>
        <p:spPr>
          <a:xfrm>
            <a:off x="2077275" y="1588448"/>
            <a:ext cx="3600000" cy="3600000"/>
          </a:xfrm>
          <a:prstGeom prst="rect">
            <a:avLst/>
          </a:prstGeom>
          <a:solidFill>
            <a:srgbClr val="F2F2F2"/>
          </a:solidFill>
          <a:scene3d>
            <a:camera prst="orthographicFront"/>
            <a:lightRig rig="brightRoom" dir="t">
              <a:rot lat="0" lon="0" rev="2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Kísérletek síktükörrel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44622989-49AC-67B9-A228-749EAFEC5F97}"/>
              </a:ext>
            </a:extLst>
          </p:cNvPr>
          <p:cNvGrpSpPr/>
          <p:nvPr/>
        </p:nvGrpSpPr>
        <p:grpSpPr>
          <a:xfrm>
            <a:off x="1510750" y="886851"/>
            <a:ext cx="556589" cy="4291436"/>
            <a:chOff x="1510750" y="886851"/>
            <a:chExt cx="556589" cy="4291436"/>
          </a:xfrm>
        </p:grpSpPr>
        <p:sp>
          <p:nvSpPr>
            <p:cNvPr id="25" name="Cím 1">
              <a:extLst>
                <a:ext uri="{FF2B5EF4-FFF2-40B4-BE49-F238E27FC236}">
                  <a16:creationId xmlns:a16="http://schemas.microsoft.com/office/drawing/2014/main" id="{1D9D5649-D6C7-F3C2-3940-31B866E2882E}"/>
                </a:ext>
              </a:extLst>
            </p:cNvPr>
            <p:cNvSpPr txBox="1">
              <a:spLocks/>
            </p:cNvSpPr>
            <p:nvPr/>
          </p:nvSpPr>
          <p:spPr>
            <a:xfrm>
              <a:off x="1510750" y="886851"/>
              <a:ext cx="546653" cy="5759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C3E2DE3-15B7-E488-D430-191A3AF78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7339" y="1043242"/>
              <a:ext cx="0" cy="4135045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66EF9C32-A6FE-667A-199A-3601858AC533}"/>
              </a:ext>
            </a:extLst>
          </p:cNvPr>
          <p:cNvGrpSpPr/>
          <p:nvPr/>
        </p:nvGrpSpPr>
        <p:grpSpPr>
          <a:xfrm>
            <a:off x="2067339" y="4561213"/>
            <a:ext cx="7762460" cy="620387"/>
            <a:chOff x="2067339" y="4561213"/>
            <a:chExt cx="7762460" cy="620387"/>
          </a:xfrm>
        </p:grpSpPr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5B73EFD2-236D-6846-EEC2-BEC93904174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339" y="5181600"/>
              <a:ext cx="7643191" cy="0"/>
            </a:xfrm>
            <a:prstGeom prst="straightConnector1">
              <a:avLst/>
            </a:prstGeom>
            <a:ln w="38100">
              <a:solidFill>
                <a:srgbClr val="FF800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ím 1">
              <a:extLst>
                <a:ext uri="{FF2B5EF4-FFF2-40B4-BE49-F238E27FC236}">
                  <a16:creationId xmlns:a16="http://schemas.microsoft.com/office/drawing/2014/main" id="{CF3B3BF5-8E41-BECA-67D1-60EFD8D50B34}"/>
                </a:ext>
              </a:extLst>
            </p:cNvPr>
            <p:cNvSpPr txBox="1">
              <a:spLocks/>
            </p:cNvSpPr>
            <p:nvPr/>
          </p:nvSpPr>
          <p:spPr>
            <a:xfrm>
              <a:off x="9283146" y="4561213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71D7BEB-4C23-B739-F85C-C3A1B8FF8DFA}"/>
              </a:ext>
            </a:extLst>
          </p:cNvPr>
          <p:cNvGrpSpPr/>
          <p:nvPr/>
        </p:nvGrpSpPr>
        <p:grpSpPr>
          <a:xfrm>
            <a:off x="685798" y="5178287"/>
            <a:ext cx="1381541" cy="1449313"/>
            <a:chOff x="685798" y="5178287"/>
            <a:chExt cx="1381541" cy="1449313"/>
          </a:xfrm>
        </p:grpSpPr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FDE42F9-F5C5-B6F6-3DC4-ADD482638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2" y="5178287"/>
              <a:ext cx="834887" cy="1302026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E42A139E-9DB7-5583-3DFB-2A55B05358A6}"/>
                </a:ext>
              </a:extLst>
            </p:cNvPr>
            <p:cNvSpPr txBox="1">
              <a:spLocks/>
            </p:cNvSpPr>
            <p:nvPr/>
          </p:nvSpPr>
          <p:spPr>
            <a:xfrm>
              <a:off x="685798" y="6051692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</p:grp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0F7806B5-2223-D04B-E552-FF47410F20FB}"/>
              </a:ext>
            </a:extLst>
          </p:cNvPr>
          <p:cNvCxnSpPr>
            <a:cxnSpLocks/>
          </p:cNvCxnSpPr>
          <p:nvPr/>
        </p:nvCxnSpPr>
        <p:spPr>
          <a:xfrm rot="-5400000">
            <a:off x="2563178" y="3024822"/>
            <a:ext cx="23107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>
            <a:extLst>
              <a:ext uri="{FF2B5EF4-FFF2-40B4-BE49-F238E27FC236}">
                <a16:creationId xmlns:a16="http://schemas.microsoft.com/office/drawing/2014/main" id="{1E2ACBDF-9612-BA40-20BD-FF2DEC301908}"/>
              </a:ext>
            </a:extLst>
          </p:cNvPr>
          <p:cNvCxnSpPr>
            <a:cxnSpLocks/>
          </p:cNvCxnSpPr>
          <p:nvPr/>
        </p:nvCxnSpPr>
        <p:spPr>
          <a:xfrm rot="-5400000">
            <a:off x="2178145" y="3606491"/>
            <a:ext cx="23107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ACA4FBB6-B26C-A122-1214-E12A41B5775A}"/>
              </a:ext>
            </a:extLst>
          </p:cNvPr>
          <p:cNvGrpSpPr/>
          <p:nvPr/>
        </p:nvGrpSpPr>
        <p:grpSpPr>
          <a:xfrm>
            <a:off x="3338084" y="1875928"/>
            <a:ext cx="382537" cy="2878325"/>
            <a:chOff x="3338084" y="1875928"/>
            <a:chExt cx="382537" cy="2878325"/>
          </a:xfrm>
        </p:grpSpPr>
        <p:grpSp>
          <p:nvGrpSpPr>
            <p:cNvPr id="15" name="Csoportba foglalás 14">
              <a:extLst>
                <a:ext uri="{FF2B5EF4-FFF2-40B4-BE49-F238E27FC236}">
                  <a16:creationId xmlns:a16="http://schemas.microsoft.com/office/drawing/2014/main" id="{ED1015A9-C1DA-FCD6-3687-E68793B6E2FE}"/>
                </a:ext>
              </a:extLst>
            </p:cNvPr>
            <p:cNvGrpSpPr/>
            <p:nvPr/>
          </p:nvGrpSpPr>
          <p:grpSpPr>
            <a:xfrm>
              <a:off x="3338084" y="4180205"/>
              <a:ext cx="375508" cy="574048"/>
              <a:chOff x="2462530" y="3334371"/>
              <a:chExt cx="375508" cy="574048"/>
            </a:xfrm>
          </p:grpSpPr>
          <p:cxnSp>
            <p:nvCxnSpPr>
              <p:cNvPr id="16" name="Egyenes összekötő 15">
                <a:extLst>
                  <a:ext uri="{FF2B5EF4-FFF2-40B4-BE49-F238E27FC236}">
                    <a16:creationId xmlns:a16="http://schemas.microsoft.com/office/drawing/2014/main" id="{52AB592A-8156-048E-8300-EDCA7DBBB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62530" y="3334371"/>
                <a:ext cx="375508" cy="5740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zis 16">
                <a:extLst>
                  <a:ext uri="{FF2B5EF4-FFF2-40B4-BE49-F238E27FC236}">
                    <a16:creationId xmlns:a16="http://schemas.microsoft.com/office/drawing/2014/main" id="{60A57A5E-7A22-CC78-6B6A-A30583747B7F}"/>
                  </a:ext>
                </a:extLst>
              </p:cNvPr>
              <p:cNvSpPr/>
              <p:nvPr/>
            </p:nvSpPr>
            <p:spPr>
              <a:xfrm>
                <a:off x="2631120" y="36033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0" name="Csoportba foglalás 9">
              <a:extLst>
                <a:ext uri="{FF2B5EF4-FFF2-40B4-BE49-F238E27FC236}">
                  <a16:creationId xmlns:a16="http://schemas.microsoft.com/office/drawing/2014/main" id="{B8167C05-A301-7189-7608-F2F270C173FE}"/>
                </a:ext>
              </a:extLst>
            </p:cNvPr>
            <p:cNvGrpSpPr/>
            <p:nvPr/>
          </p:nvGrpSpPr>
          <p:grpSpPr>
            <a:xfrm>
              <a:off x="3345113" y="1875928"/>
              <a:ext cx="375508" cy="574048"/>
              <a:chOff x="2462530" y="3334371"/>
              <a:chExt cx="375508" cy="574048"/>
            </a:xfrm>
          </p:grpSpPr>
          <p:cxnSp>
            <p:nvCxnSpPr>
              <p:cNvPr id="11" name="Egyenes összekötő 10">
                <a:extLst>
                  <a:ext uri="{FF2B5EF4-FFF2-40B4-BE49-F238E27FC236}">
                    <a16:creationId xmlns:a16="http://schemas.microsoft.com/office/drawing/2014/main" id="{58311427-E644-038D-A7E9-D2565E3782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62530" y="3334371"/>
                <a:ext cx="375508" cy="5740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Ellipszis 13">
                <a:extLst>
                  <a:ext uri="{FF2B5EF4-FFF2-40B4-BE49-F238E27FC236}">
                    <a16:creationId xmlns:a16="http://schemas.microsoft.com/office/drawing/2014/main" id="{E4445CA1-1366-4A6F-C49F-61A5173906D1}"/>
                  </a:ext>
                </a:extLst>
              </p:cNvPr>
              <p:cNvSpPr/>
              <p:nvPr/>
            </p:nvSpPr>
            <p:spPr>
              <a:xfrm>
                <a:off x="2631120" y="3603395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83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44CA2380-831E-D224-4D5C-A11840AF1DDF}"/>
              </a:ext>
            </a:extLst>
          </p:cNvPr>
          <p:cNvSpPr/>
          <p:nvPr/>
        </p:nvSpPr>
        <p:spPr>
          <a:xfrm>
            <a:off x="2077275" y="1588448"/>
            <a:ext cx="3600000" cy="3600000"/>
          </a:xfrm>
          <a:prstGeom prst="rect">
            <a:avLst/>
          </a:prstGeom>
          <a:solidFill>
            <a:srgbClr val="F2F2F2"/>
          </a:solidFill>
          <a:scene3d>
            <a:camera prst="orthographicFront"/>
            <a:lightRig rig="brightRoom" dir="t">
              <a:rot lat="0" lon="0" rev="2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Kísérletek síktükörrel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44622989-49AC-67B9-A228-749EAFEC5F97}"/>
              </a:ext>
            </a:extLst>
          </p:cNvPr>
          <p:cNvGrpSpPr/>
          <p:nvPr/>
        </p:nvGrpSpPr>
        <p:grpSpPr>
          <a:xfrm>
            <a:off x="1510750" y="886851"/>
            <a:ext cx="556589" cy="4291436"/>
            <a:chOff x="1510750" y="886851"/>
            <a:chExt cx="556589" cy="4291436"/>
          </a:xfrm>
        </p:grpSpPr>
        <p:sp>
          <p:nvSpPr>
            <p:cNvPr id="25" name="Cím 1">
              <a:extLst>
                <a:ext uri="{FF2B5EF4-FFF2-40B4-BE49-F238E27FC236}">
                  <a16:creationId xmlns:a16="http://schemas.microsoft.com/office/drawing/2014/main" id="{1D9D5649-D6C7-F3C2-3940-31B866E2882E}"/>
                </a:ext>
              </a:extLst>
            </p:cNvPr>
            <p:cNvSpPr txBox="1">
              <a:spLocks/>
            </p:cNvSpPr>
            <p:nvPr/>
          </p:nvSpPr>
          <p:spPr>
            <a:xfrm>
              <a:off x="1510750" y="886851"/>
              <a:ext cx="546653" cy="5759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C3E2DE3-15B7-E488-D430-191A3AF78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7339" y="1043242"/>
              <a:ext cx="0" cy="4135045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66EF9C32-A6FE-667A-199A-3601858AC533}"/>
              </a:ext>
            </a:extLst>
          </p:cNvPr>
          <p:cNvGrpSpPr/>
          <p:nvPr/>
        </p:nvGrpSpPr>
        <p:grpSpPr>
          <a:xfrm>
            <a:off x="2067339" y="4561213"/>
            <a:ext cx="7762460" cy="620387"/>
            <a:chOff x="2067339" y="4561213"/>
            <a:chExt cx="7762460" cy="620387"/>
          </a:xfrm>
        </p:grpSpPr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5B73EFD2-236D-6846-EEC2-BEC93904174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339" y="5181600"/>
              <a:ext cx="7643191" cy="0"/>
            </a:xfrm>
            <a:prstGeom prst="straightConnector1">
              <a:avLst/>
            </a:prstGeom>
            <a:ln w="38100">
              <a:solidFill>
                <a:srgbClr val="FF800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ím 1">
              <a:extLst>
                <a:ext uri="{FF2B5EF4-FFF2-40B4-BE49-F238E27FC236}">
                  <a16:creationId xmlns:a16="http://schemas.microsoft.com/office/drawing/2014/main" id="{CF3B3BF5-8E41-BECA-67D1-60EFD8D50B34}"/>
                </a:ext>
              </a:extLst>
            </p:cNvPr>
            <p:cNvSpPr txBox="1">
              <a:spLocks/>
            </p:cNvSpPr>
            <p:nvPr/>
          </p:nvSpPr>
          <p:spPr>
            <a:xfrm>
              <a:off x="9283146" y="4561213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71D7BEB-4C23-B739-F85C-C3A1B8FF8DFA}"/>
              </a:ext>
            </a:extLst>
          </p:cNvPr>
          <p:cNvGrpSpPr/>
          <p:nvPr/>
        </p:nvGrpSpPr>
        <p:grpSpPr>
          <a:xfrm>
            <a:off x="685798" y="5178287"/>
            <a:ext cx="1381541" cy="1449313"/>
            <a:chOff x="685798" y="5178287"/>
            <a:chExt cx="1381541" cy="1449313"/>
          </a:xfrm>
        </p:grpSpPr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FDE42F9-F5C5-B6F6-3DC4-ADD482638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2" y="5178287"/>
              <a:ext cx="834887" cy="1302026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E42A139E-9DB7-5583-3DFB-2A55B05358A6}"/>
                </a:ext>
              </a:extLst>
            </p:cNvPr>
            <p:cNvSpPr txBox="1">
              <a:spLocks/>
            </p:cNvSpPr>
            <p:nvPr/>
          </p:nvSpPr>
          <p:spPr>
            <a:xfrm>
              <a:off x="685798" y="6051692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</p:grp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8B0AA5A3-CC9F-74E6-F37E-7115A8891ED8}"/>
              </a:ext>
            </a:extLst>
          </p:cNvPr>
          <p:cNvGrpSpPr/>
          <p:nvPr/>
        </p:nvGrpSpPr>
        <p:grpSpPr>
          <a:xfrm>
            <a:off x="3722354" y="2626798"/>
            <a:ext cx="1213040" cy="1877730"/>
            <a:chOff x="3722354" y="2626798"/>
            <a:chExt cx="1213040" cy="1877730"/>
          </a:xfrm>
        </p:grpSpPr>
        <p:cxnSp>
          <p:nvCxnSpPr>
            <p:cNvPr id="38" name="Egyenes összekötő 37">
              <a:extLst>
                <a:ext uri="{FF2B5EF4-FFF2-40B4-BE49-F238E27FC236}">
                  <a16:creationId xmlns:a16="http://schemas.microsoft.com/office/drawing/2014/main" id="{67D6B0C7-4B42-F79F-48B0-1C0EE5CF0B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22354" y="2626798"/>
              <a:ext cx="1213040" cy="187773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zis 39">
              <a:extLst>
                <a:ext uri="{FF2B5EF4-FFF2-40B4-BE49-F238E27FC236}">
                  <a16:creationId xmlns:a16="http://schemas.microsoft.com/office/drawing/2014/main" id="{AE56AA06-0DF9-CEA8-D91D-5663D875621E}"/>
                </a:ext>
              </a:extLst>
            </p:cNvPr>
            <p:cNvSpPr/>
            <p:nvPr/>
          </p:nvSpPr>
          <p:spPr>
            <a:xfrm>
              <a:off x="3890944" y="4199504"/>
              <a:ext cx="36000" cy="36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" name="Egyenes összekötő nyíllal 2">
            <a:extLst>
              <a:ext uri="{FF2B5EF4-FFF2-40B4-BE49-F238E27FC236}">
                <a16:creationId xmlns:a16="http://schemas.microsoft.com/office/drawing/2014/main" id="{B34A3040-A51A-2251-26A6-5DDFCFEF897D}"/>
              </a:ext>
            </a:extLst>
          </p:cNvPr>
          <p:cNvCxnSpPr>
            <a:cxnSpLocks/>
          </p:cNvCxnSpPr>
          <p:nvPr/>
        </p:nvCxnSpPr>
        <p:spPr>
          <a:xfrm flipH="1">
            <a:off x="2887466" y="4509617"/>
            <a:ext cx="834888" cy="13020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CF83FC5E-5237-DE8E-067C-5315B6B52756}"/>
              </a:ext>
            </a:extLst>
          </p:cNvPr>
          <p:cNvCxnSpPr>
            <a:cxnSpLocks/>
          </p:cNvCxnSpPr>
          <p:nvPr/>
        </p:nvCxnSpPr>
        <p:spPr>
          <a:xfrm rot="10800000" flipH="1">
            <a:off x="4100506" y="2626798"/>
            <a:ext cx="834888" cy="1302026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9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030D6D1F-B32A-9EF6-4E4C-41FA62848F44}"/>
              </a:ext>
            </a:extLst>
          </p:cNvPr>
          <p:cNvSpPr/>
          <p:nvPr/>
        </p:nvSpPr>
        <p:spPr>
          <a:xfrm>
            <a:off x="1691330" y="3913605"/>
            <a:ext cx="3693470" cy="3600000"/>
          </a:xfrm>
          <a:prstGeom prst="rect">
            <a:avLst/>
          </a:prstGeom>
          <a:solidFill>
            <a:srgbClr val="E6E6E6"/>
          </a:solidFill>
          <a:scene3d>
            <a:camera prst="orthographicFront">
              <a:rot lat="4200000" lon="19500000" rev="19590000"/>
            </a:camera>
            <a:lightRig rig="threePt" dir="t">
              <a:rot lat="0" lon="0" rev="2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Kísérletek síktükörrel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44622989-49AC-67B9-A228-749EAFEC5F97}"/>
              </a:ext>
            </a:extLst>
          </p:cNvPr>
          <p:cNvGrpSpPr/>
          <p:nvPr/>
        </p:nvGrpSpPr>
        <p:grpSpPr>
          <a:xfrm>
            <a:off x="1510750" y="886851"/>
            <a:ext cx="556589" cy="4291436"/>
            <a:chOff x="1510750" y="886851"/>
            <a:chExt cx="556589" cy="4291436"/>
          </a:xfrm>
        </p:grpSpPr>
        <p:sp>
          <p:nvSpPr>
            <p:cNvPr id="25" name="Cím 1">
              <a:extLst>
                <a:ext uri="{FF2B5EF4-FFF2-40B4-BE49-F238E27FC236}">
                  <a16:creationId xmlns:a16="http://schemas.microsoft.com/office/drawing/2014/main" id="{1D9D5649-D6C7-F3C2-3940-31B866E2882E}"/>
                </a:ext>
              </a:extLst>
            </p:cNvPr>
            <p:cNvSpPr txBox="1">
              <a:spLocks/>
            </p:cNvSpPr>
            <p:nvPr/>
          </p:nvSpPr>
          <p:spPr>
            <a:xfrm>
              <a:off x="1510750" y="886851"/>
              <a:ext cx="546653" cy="5759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C3E2DE3-15B7-E488-D430-191A3AF78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7339" y="1043242"/>
              <a:ext cx="0" cy="4135045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66EF9C32-A6FE-667A-199A-3601858AC533}"/>
              </a:ext>
            </a:extLst>
          </p:cNvPr>
          <p:cNvGrpSpPr/>
          <p:nvPr/>
        </p:nvGrpSpPr>
        <p:grpSpPr>
          <a:xfrm>
            <a:off x="2067339" y="4561213"/>
            <a:ext cx="7762460" cy="620387"/>
            <a:chOff x="2067339" y="4561213"/>
            <a:chExt cx="7762460" cy="620387"/>
          </a:xfrm>
        </p:grpSpPr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5B73EFD2-236D-6846-EEC2-BEC93904174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339" y="5181600"/>
              <a:ext cx="7643191" cy="0"/>
            </a:xfrm>
            <a:prstGeom prst="straightConnector1">
              <a:avLst/>
            </a:prstGeom>
            <a:ln w="38100">
              <a:solidFill>
                <a:srgbClr val="FF800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ím 1">
              <a:extLst>
                <a:ext uri="{FF2B5EF4-FFF2-40B4-BE49-F238E27FC236}">
                  <a16:creationId xmlns:a16="http://schemas.microsoft.com/office/drawing/2014/main" id="{CF3B3BF5-8E41-BECA-67D1-60EFD8D50B34}"/>
                </a:ext>
              </a:extLst>
            </p:cNvPr>
            <p:cNvSpPr txBox="1">
              <a:spLocks/>
            </p:cNvSpPr>
            <p:nvPr/>
          </p:nvSpPr>
          <p:spPr>
            <a:xfrm>
              <a:off x="9283146" y="4561213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71D7BEB-4C23-B739-F85C-C3A1B8FF8DFA}"/>
              </a:ext>
            </a:extLst>
          </p:cNvPr>
          <p:cNvGrpSpPr/>
          <p:nvPr/>
        </p:nvGrpSpPr>
        <p:grpSpPr>
          <a:xfrm>
            <a:off x="685798" y="5178287"/>
            <a:ext cx="1381541" cy="1449313"/>
            <a:chOff x="685798" y="5178287"/>
            <a:chExt cx="1381541" cy="1449313"/>
          </a:xfrm>
        </p:grpSpPr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FDE42F9-F5C5-B6F6-3DC4-ADD482638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2" y="5178287"/>
              <a:ext cx="834887" cy="1302026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E42A139E-9DB7-5583-3DFB-2A55B05358A6}"/>
                </a:ext>
              </a:extLst>
            </p:cNvPr>
            <p:cNvSpPr txBox="1">
              <a:spLocks/>
            </p:cNvSpPr>
            <p:nvPr/>
          </p:nvSpPr>
          <p:spPr>
            <a:xfrm>
              <a:off x="685798" y="6051692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130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FBD23263-B4FC-967D-4E88-9F73F6F8A9A4}"/>
              </a:ext>
            </a:extLst>
          </p:cNvPr>
          <p:cNvSpPr/>
          <p:nvPr/>
        </p:nvSpPr>
        <p:spPr>
          <a:xfrm>
            <a:off x="-98510" y="2043272"/>
            <a:ext cx="3600000" cy="3760986"/>
          </a:xfrm>
          <a:prstGeom prst="rect">
            <a:avLst/>
          </a:prstGeom>
          <a:solidFill>
            <a:srgbClr val="E6E6E6"/>
          </a:solidFill>
          <a:scene3d>
            <a:camera prst="isometricOffAxis2Right">
              <a:rot lat="1080000" lon="16860000" rev="0"/>
            </a:camera>
            <a:lightRig rig="threePt" dir="t">
              <a:rot lat="0" lon="0" rev="2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Kísérletek síktükörrel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44622989-49AC-67B9-A228-749EAFEC5F97}"/>
              </a:ext>
            </a:extLst>
          </p:cNvPr>
          <p:cNvGrpSpPr/>
          <p:nvPr/>
        </p:nvGrpSpPr>
        <p:grpSpPr>
          <a:xfrm>
            <a:off x="1510750" y="886851"/>
            <a:ext cx="556589" cy="4291436"/>
            <a:chOff x="1510750" y="886851"/>
            <a:chExt cx="556589" cy="4291436"/>
          </a:xfrm>
        </p:grpSpPr>
        <p:sp>
          <p:nvSpPr>
            <p:cNvPr id="25" name="Cím 1">
              <a:extLst>
                <a:ext uri="{FF2B5EF4-FFF2-40B4-BE49-F238E27FC236}">
                  <a16:creationId xmlns:a16="http://schemas.microsoft.com/office/drawing/2014/main" id="{1D9D5649-D6C7-F3C2-3940-31B866E2882E}"/>
                </a:ext>
              </a:extLst>
            </p:cNvPr>
            <p:cNvSpPr txBox="1">
              <a:spLocks/>
            </p:cNvSpPr>
            <p:nvPr/>
          </p:nvSpPr>
          <p:spPr>
            <a:xfrm>
              <a:off x="1510750" y="886851"/>
              <a:ext cx="546653" cy="5759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C3E2DE3-15B7-E488-D430-191A3AF78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7339" y="1043242"/>
              <a:ext cx="0" cy="4135045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66EF9C32-A6FE-667A-199A-3601858AC533}"/>
              </a:ext>
            </a:extLst>
          </p:cNvPr>
          <p:cNvGrpSpPr/>
          <p:nvPr/>
        </p:nvGrpSpPr>
        <p:grpSpPr>
          <a:xfrm>
            <a:off x="2067339" y="4561213"/>
            <a:ext cx="7762460" cy="620387"/>
            <a:chOff x="2067339" y="4561213"/>
            <a:chExt cx="7762460" cy="620387"/>
          </a:xfrm>
        </p:grpSpPr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5B73EFD2-236D-6846-EEC2-BEC93904174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339" y="5181600"/>
              <a:ext cx="7643191" cy="0"/>
            </a:xfrm>
            <a:prstGeom prst="straightConnector1">
              <a:avLst/>
            </a:prstGeom>
            <a:ln w="38100">
              <a:solidFill>
                <a:srgbClr val="FF800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ím 1">
              <a:extLst>
                <a:ext uri="{FF2B5EF4-FFF2-40B4-BE49-F238E27FC236}">
                  <a16:creationId xmlns:a16="http://schemas.microsoft.com/office/drawing/2014/main" id="{CF3B3BF5-8E41-BECA-67D1-60EFD8D50B34}"/>
                </a:ext>
              </a:extLst>
            </p:cNvPr>
            <p:cNvSpPr txBox="1">
              <a:spLocks/>
            </p:cNvSpPr>
            <p:nvPr/>
          </p:nvSpPr>
          <p:spPr>
            <a:xfrm>
              <a:off x="9283146" y="4561213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71D7BEB-4C23-B739-F85C-C3A1B8FF8DFA}"/>
              </a:ext>
            </a:extLst>
          </p:cNvPr>
          <p:cNvGrpSpPr/>
          <p:nvPr/>
        </p:nvGrpSpPr>
        <p:grpSpPr>
          <a:xfrm>
            <a:off x="685798" y="5178287"/>
            <a:ext cx="1381541" cy="1449313"/>
            <a:chOff x="685798" y="5178287"/>
            <a:chExt cx="1381541" cy="1449313"/>
          </a:xfrm>
        </p:grpSpPr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FDE42F9-F5C5-B6F6-3DC4-ADD482638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2" y="5178287"/>
              <a:ext cx="834887" cy="1302026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E42A139E-9DB7-5583-3DFB-2A55B05358A6}"/>
                </a:ext>
              </a:extLst>
            </p:cNvPr>
            <p:cNvSpPr txBox="1">
              <a:spLocks/>
            </p:cNvSpPr>
            <p:nvPr/>
          </p:nvSpPr>
          <p:spPr>
            <a:xfrm>
              <a:off x="685798" y="6051692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526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oteles 3 estrellas en Roma desde 6 EUR/noche | Precios actualizados | Hotelmix.es">
            <a:extLst>
              <a:ext uri="{FF2B5EF4-FFF2-40B4-BE49-F238E27FC236}">
                <a16:creationId xmlns:a16="http://schemas.microsoft.com/office/drawing/2014/main" id="{75239BAF-940D-58A1-D494-30CEA60B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9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Csoportba foglalás 47">
            <a:extLst>
              <a:ext uri="{FF2B5EF4-FFF2-40B4-BE49-F238E27FC236}">
                <a16:creationId xmlns:a16="http://schemas.microsoft.com/office/drawing/2014/main" id="{3C26EDCD-77D4-4CA2-0F5D-8D2B777E1469}"/>
              </a:ext>
            </a:extLst>
          </p:cNvPr>
          <p:cNvGrpSpPr/>
          <p:nvPr/>
        </p:nvGrpSpPr>
        <p:grpSpPr>
          <a:xfrm>
            <a:off x="2133620" y="781037"/>
            <a:ext cx="3326288" cy="4274833"/>
            <a:chOff x="2133620" y="781037"/>
            <a:chExt cx="3326288" cy="4274833"/>
          </a:xfrm>
        </p:grpSpPr>
        <p:cxnSp>
          <p:nvCxnSpPr>
            <p:cNvPr id="10" name="Egyenes összekötő nyíllal 9">
              <a:extLst>
                <a:ext uri="{FF2B5EF4-FFF2-40B4-BE49-F238E27FC236}">
                  <a16:creationId xmlns:a16="http://schemas.microsoft.com/office/drawing/2014/main" id="{7948779D-A944-0B38-F3A5-37926C168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4560" y="3785616"/>
              <a:ext cx="3191256" cy="379984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ím 1">
              <a:extLst>
                <a:ext uri="{FF2B5EF4-FFF2-40B4-BE49-F238E27FC236}">
                  <a16:creationId xmlns:a16="http://schemas.microsoft.com/office/drawing/2014/main" id="{A6B09269-80AE-FFFB-B038-6A51FC763005}"/>
                </a:ext>
              </a:extLst>
            </p:cNvPr>
            <p:cNvSpPr txBox="1">
              <a:spLocks/>
            </p:cNvSpPr>
            <p:nvPr/>
          </p:nvSpPr>
          <p:spPr>
            <a:xfrm>
              <a:off x="4913255" y="3202868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20" name="Egyenes összekötő nyíllal 19">
              <a:extLst>
                <a:ext uri="{FF2B5EF4-FFF2-40B4-BE49-F238E27FC236}">
                  <a16:creationId xmlns:a16="http://schemas.microsoft.com/office/drawing/2014/main" id="{A133E321-BC7E-3B54-8AF5-4E19963428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4560" y="944880"/>
              <a:ext cx="0" cy="322072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gyenes összekötő nyíllal 33">
              <a:extLst>
                <a:ext uri="{FF2B5EF4-FFF2-40B4-BE49-F238E27FC236}">
                  <a16:creationId xmlns:a16="http://schemas.microsoft.com/office/drawing/2014/main" id="{BDD7BE41-91B1-1C67-A61A-FE908137D635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194559" y="4148938"/>
              <a:ext cx="1770888" cy="514197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ím 1">
              <a:extLst>
                <a:ext uri="{FF2B5EF4-FFF2-40B4-BE49-F238E27FC236}">
                  <a16:creationId xmlns:a16="http://schemas.microsoft.com/office/drawing/2014/main" id="{334D61AE-81D4-C047-4F37-23130E0499E7}"/>
                </a:ext>
              </a:extLst>
            </p:cNvPr>
            <p:cNvSpPr txBox="1">
              <a:spLocks/>
            </p:cNvSpPr>
            <p:nvPr/>
          </p:nvSpPr>
          <p:spPr>
            <a:xfrm>
              <a:off x="3627120" y="4710052"/>
              <a:ext cx="293047" cy="345818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  <p:sp>
          <p:nvSpPr>
            <p:cNvPr id="45" name="Cím 1">
              <a:extLst>
                <a:ext uri="{FF2B5EF4-FFF2-40B4-BE49-F238E27FC236}">
                  <a16:creationId xmlns:a16="http://schemas.microsoft.com/office/drawing/2014/main" id="{8F46F75F-B9DB-262A-1C53-2E4AED352649}"/>
                </a:ext>
              </a:extLst>
            </p:cNvPr>
            <p:cNvSpPr txBox="1">
              <a:spLocks/>
            </p:cNvSpPr>
            <p:nvPr/>
          </p:nvSpPr>
          <p:spPr>
            <a:xfrm>
              <a:off x="2133620" y="781037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4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ültéri, ház, fű, visszatükrözés látható&#10;&#10;Automatikusan generált leírás">
            <a:extLst>
              <a:ext uri="{FF2B5EF4-FFF2-40B4-BE49-F238E27FC236}">
                <a16:creationId xmlns:a16="http://schemas.microsoft.com/office/drawing/2014/main" id="{99EFB361-4981-68A1-C3E7-6BEDB935B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E4F363E9-AB97-6520-D2F7-617DA8FB786F}"/>
              </a:ext>
            </a:extLst>
          </p:cNvPr>
          <p:cNvGrpSpPr/>
          <p:nvPr/>
        </p:nvGrpSpPr>
        <p:grpSpPr>
          <a:xfrm>
            <a:off x="2318468" y="191388"/>
            <a:ext cx="8583763" cy="5966989"/>
            <a:chOff x="2318468" y="191388"/>
            <a:chExt cx="8583763" cy="5966989"/>
          </a:xfrm>
        </p:grpSpPr>
        <p:cxnSp>
          <p:nvCxnSpPr>
            <p:cNvPr id="4" name="Egyenes összekötő nyíllal 3">
              <a:extLst>
                <a:ext uri="{FF2B5EF4-FFF2-40B4-BE49-F238E27FC236}">
                  <a16:creationId xmlns:a16="http://schemas.microsoft.com/office/drawing/2014/main" id="{70FEF995-9459-84E6-02D1-B8EB105B8F85}"/>
                </a:ext>
              </a:extLst>
            </p:cNvPr>
            <p:cNvCxnSpPr>
              <a:cxnSpLocks/>
            </p:cNvCxnSpPr>
            <p:nvPr/>
          </p:nvCxnSpPr>
          <p:spPr>
            <a:xfrm>
              <a:off x="2785131" y="6107236"/>
              <a:ext cx="799716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ím 1">
              <a:extLst>
                <a:ext uri="{FF2B5EF4-FFF2-40B4-BE49-F238E27FC236}">
                  <a16:creationId xmlns:a16="http://schemas.microsoft.com/office/drawing/2014/main" id="{5CF7DE25-F22B-9B2E-AD04-0B812F555918}"/>
                </a:ext>
              </a:extLst>
            </p:cNvPr>
            <p:cNvSpPr txBox="1">
              <a:spLocks/>
            </p:cNvSpPr>
            <p:nvPr/>
          </p:nvSpPr>
          <p:spPr>
            <a:xfrm>
              <a:off x="10355578" y="5513706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42168C1E-E371-C86A-56BD-7F1C3D27E4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452" y="4124325"/>
              <a:ext cx="1171898" cy="1989114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ím 1">
              <a:extLst>
                <a:ext uri="{FF2B5EF4-FFF2-40B4-BE49-F238E27FC236}">
                  <a16:creationId xmlns:a16="http://schemas.microsoft.com/office/drawing/2014/main" id="{7EDCB97F-9A92-A953-5C94-A7E783468D9F}"/>
                </a:ext>
              </a:extLst>
            </p:cNvPr>
            <p:cNvSpPr txBox="1">
              <a:spLocks/>
            </p:cNvSpPr>
            <p:nvPr/>
          </p:nvSpPr>
          <p:spPr>
            <a:xfrm>
              <a:off x="2318468" y="191388"/>
              <a:ext cx="293047" cy="3458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  <p:sp>
          <p:nvSpPr>
            <p:cNvPr id="9" name="Cím 1">
              <a:extLst>
                <a:ext uri="{FF2B5EF4-FFF2-40B4-BE49-F238E27FC236}">
                  <a16:creationId xmlns:a16="http://schemas.microsoft.com/office/drawing/2014/main" id="{327EEDB3-C11A-B576-7B99-8C608C40F681}"/>
                </a:ext>
              </a:extLst>
            </p:cNvPr>
            <p:cNvSpPr txBox="1">
              <a:spLocks/>
            </p:cNvSpPr>
            <p:nvPr/>
          </p:nvSpPr>
          <p:spPr>
            <a:xfrm>
              <a:off x="3243912" y="3935864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16" name="Egyenes összekötő nyíllal 15">
              <a:extLst>
                <a:ext uri="{FF2B5EF4-FFF2-40B4-BE49-F238E27FC236}">
                  <a16:creationId xmlns:a16="http://schemas.microsoft.com/office/drawing/2014/main" id="{7499AAC5-429B-0F12-F7D1-17255F511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452" y="191388"/>
              <a:ext cx="0" cy="5966989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04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D54C15-01A9-6C61-7AF0-07716B47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27BA32E3-3F92-625C-FCCF-72A5254CB704}"/>
              </a:ext>
            </a:extLst>
          </p:cNvPr>
          <p:cNvGrpSpPr/>
          <p:nvPr/>
        </p:nvGrpSpPr>
        <p:grpSpPr>
          <a:xfrm>
            <a:off x="2385213" y="231126"/>
            <a:ext cx="7628950" cy="6193798"/>
            <a:chOff x="2385213" y="212838"/>
            <a:chExt cx="7628950" cy="6193798"/>
          </a:xfrm>
        </p:grpSpPr>
        <p:cxnSp>
          <p:nvCxnSpPr>
            <p:cNvPr id="4" name="Egyenes összekötő nyíllal 3">
              <a:extLst>
                <a:ext uri="{FF2B5EF4-FFF2-40B4-BE49-F238E27FC236}">
                  <a16:creationId xmlns:a16="http://schemas.microsoft.com/office/drawing/2014/main" id="{8BA74883-5959-2648-1479-284C31746755}"/>
                </a:ext>
              </a:extLst>
            </p:cNvPr>
            <p:cNvCxnSpPr>
              <a:cxnSpLocks/>
            </p:cNvCxnSpPr>
            <p:nvPr/>
          </p:nvCxnSpPr>
          <p:spPr>
            <a:xfrm>
              <a:off x="3359757" y="4072159"/>
              <a:ext cx="6589313" cy="0"/>
            </a:xfrm>
            <a:prstGeom prst="straightConnector1">
              <a:avLst/>
            </a:prstGeom>
            <a:ln w="76200">
              <a:solidFill>
                <a:srgbClr val="FF8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ím 1">
              <a:extLst>
                <a:ext uri="{FF2B5EF4-FFF2-40B4-BE49-F238E27FC236}">
                  <a16:creationId xmlns:a16="http://schemas.microsoft.com/office/drawing/2014/main" id="{8B21B265-A1A7-4B5A-8BBE-D9291593E5F8}"/>
                </a:ext>
              </a:extLst>
            </p:cNvPr>
            <p:cNvSpPr txBox="1">
              <a:spLocks/>
            </p:cNvSpPr>
            <p:nvPr/>
          </p:nvSpPr>
          <p:spPr>
            <a:xfrm>
              <a:off x="9467510" y="3480747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D650954-EE0A-5F80-B8C3-BD915A02C5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4056" y="4072159"/>
              <a:ext cx="625701" cy="2310353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ím 1">
              <a:extLst>
                <a:ext uri="{FF2B5EF4-FFF2-40B4-BE49-F238E27FC236}">
                  <a16:creationId xmlns:a16="http://schemas.microsoft.com/office/drawing/2014/main" id="{567D3AC2-A4BF-C7A7-69EC-E53D18FF1D2A}"/>
                </a:ext>
              </a:extLst>
            </p:cNvPr>
            <p:cNvSpPr txBox="1">
              <a:spLocks/>
            </p:cNvSpPr>
            <p:nvPr/>
          </p:nvSpPr>
          <p:spPr>
            <a:xfrm>
              <a:off x="2385213" y="6060818"/>
              <a:ext cx="293047" cy="34581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  <p:sp>
          <p:nvSpPr>
            <p:cNvPr id="8" name="Cím 1">
              <a:extLst>
                <a:ext uri="{FF2B5EF4-FFF2-40B4-BE49-F238E27FC236}">
                  <a16:creationId xmlns:a16="http://schemas.microsoft.com/office/drawing/2014/main" id="{F687FF36-9956-AFB7-5403-2848F109ADEC}"/>
                </a:ext>
              </a:extLst>
            </p:cNvPr>
            <p:cNvSpPr txBox="1">
              <a:spLocks/>
            </p:cNvSpPr>
            <p:nvPr/>
          </p:nvSpPr>
          <p:spPr>
            <a:xfrm>
              <a:off x="3298823" y="212838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9" name="Egyenes összekötő nyíllal 8">
              <a:extLst>
                <a:ext uri="{FF2B5EF4-FFF2-40B4-BE49-F238E27FC236}">
                  <a16:creationId xmlns:a16="http://schemas.microsoft.com/office/drawing/2014/main" id="{0BF2225B-88CA-2F3F-336F-6F97FDC1F4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9757" y="354975"/>
              <a:ext cx="0" cy="3757189"/>
            </a:xfrm>
            <a:prstGeom prst="straightConnector1">
              <a:avLst/>
            </a:prstGeom>
            <a:ln w="76200">
              <a:solidFill>
                <a:srgbClr val="FF8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972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Ábra 5">
            <a:extLst>
              <a:ext uri="{FF2B5EF4-FFF2-40B4-BE49-F238E27FC236}">
                <a16:creationId xmlns:a16="http://schemas.microsoft.com/office/drawing/2014/main" id="{B354BDA5-E30F-E8DF-2FDF-A64649F5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1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Ábra 2">
            <a:extLst>
              <a:ext uri="{FF2B5EF4-FFF2-40B4-BE49-F238E27FC236}">
                <a16:creationId xmlns:a16="http://schemas.microsoft.com/office/drawing/2014/main" id="{CF248438-67EF-A8D7-2D58-52B403958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7F43AE1-FF0C-739C-4D9F-E2225751D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32" y="1008000"/>
            <a:ext cx="5519737" cy="441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398A4F5-55F5-9297-048E-E293AD2B4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5477535"/>
            <a:ext cx="10668000" cy="1104114"/>
          </a:xfrm>
        </p:spPr>
        <p:txBody>
          <a:bodyPr/>
          <a:lstStyle/>
          <a:p>
            <a:r>
              <a:rPr lang="hu-HU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síktükör trükkös képalkotása</a:t>
            </a:r>
            <a:endParaRPr lang="hu-HU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FCA4DB7-CAA2-476E-FFD7-9F14BA8BCE78}"/>
              </a:ext>
            </a:extLst>
          </p:cNvPr>
          <p:cNvSpPr txBox="1"/>
          <p:nvPr/>
        </p:nvSpPr>
        <p:spPr>
          <a:xfrm>
            <a:off x="2167072" y="230819"/>
            <a:ext cx="7857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latin typeface="Cambria" panose="02040503050406030204" pitchFamily="18" charset="0"/>
                <a:ea typeface="Cambria" panose="02040503050406030204" pitchFamily="18" charset="0"/>
              </a:rPr>
              <a:t>65. Országos Fizikatanári Ankét, Pécs, 2024.</a:t>
            </a:r>
          </a:p>
        </p:txBody>
      </p:sp>
    </p:spTree>
    <p:extLst>
      <p:ext uri="{BB962C8B-B14F-4D97-AF65-F5344CB8AC3E}">
        <p14:creationId xmlns:p14="http://schemas.microsoft.com/office/powerpoint/2010/main" val="3079904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Ábra 6">
            <a:extLst>
              <a:ext uri="{FF2B5EF4-FFF2-40B4-BE49-F238E27FC236}">
                <a16:creationId xmlns:a16="http://schemas.microsoft.com/office/drawing/2014/main" id="{2F6B8E19-233D-EA45-209A-D69436812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9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Ábra 2">
            <a:extLst>
              <a:ext uri="{FF2B5EF4-FFF2-40B4-BE49-F238E27FC236}">
                <a16:creationId xmlns:a16="http://schemas.microsoft.com/office/drawing/2014/main" id="{91C28BA0-7285-B715-C845-245F30ED0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4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EDE2D27B-12DE-9546-E321-9307A97D3E83}"/>
              </a:ext>
            </a:extLst>
          </p:cNvPr>
          <p:cNvGrpSpPr/>
          <p:nvPr/>
        </p:nvGrpSpPr>
        <p:grpSpPr>
          <a:xfrm>
            <a:off x="814595" y="1062823"/>
            <a:ext cx="2160000" cy="2684350"/>
            <a:chOff x="814595" y="1062823"/>
            <a:chExt cx="2160000" cy="2684350"/>
          </a:xfrm>
        </p:grpSpPr>
        <p:grpSp>
          <p:nvGrpSpPr>
            <p:cNvPr id="32" name="Csoportba foglalás 31">
              <a:extLst>
                <a:ext uri="{FF2B5EF4-FFF2-40B4-BE49-F238E27FC236}">
                  <a16:creationId xmlns:a16="http://schemas.microsoft.com/office/drawing/2014/main" id="{4C766B3F-EF2A-7767-E772-EC8D84B9F9BB}"/>
                </a:ext>
              </a:extLst>
            </p:cNvPr>
            <p:cNvGrpSpPr/>
            <p:nvPr/>
          </p:nvGrpSpPr>
          <p:grpSpPr>
            <a:xfrm>
              <a:off x="814595" y="1062823"/>
              <a:ext cx="2160000" cy="2160000"/>
              <a:chOff x="791852" y="801278"/>
              <a:chExt cx="2160000" cy="2160000"/>
            </a:xfrm>
          </p:grpSpPr>
          <p:sp>
            <p:nvSpPr>
              <p:cNvPr id="2" name="Téglalap 1">
                <a:extLst>
                  <a:ext uri="{FF2B5EF4-FFF2-40B4-BE49-F238E27FC236}">
                    <a16:creationId xmlns:a16="http://schemas.microsoft.com/office/drawing/2014/main" id="{8BCEFD85-32C9-6E49-D1BC-2CE866B6F7FB}"/>
                  </a:ext>
                </a:extLst>
              </p:cNvPr>
              <p:cNvSpPr/>
              <p:nvPr/>
            </p:nvSpPr>
            <p:spPr>
              <a:xfrm>
                <a:off x="791852" y="801278"/>
                <a:ext cx="2160000" cy="216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" name="Téglalap 4">
                <a:extLst>
                  <a:ext uri="{FF2B5EF4-FFF2-40B4-BE49-F238E27FC236}">
                    <a16:creationId xmlns:a16="http://schemas.microsoft.com/office/drawing/2014/main" id="{9186FCB8-FA18-62A8-F3DB-BCF34ECF2EB7}"/>
                  </a:ext>
                </a:extLst>
              </p:cNvPr>
              <p:cNvSpPr/>
              <p:nvPr/>
            </p:nvSpPr>
            <p:spPr>
              <a:xfrm>
                <a:off x="791852" y="801278"/>
                <a:ext cx="2160000" cy="2979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CFA0DC56-48E3-C367-543C-0E4C013A5F1C}"/>
                </a:ext>
              </a:extLst>
            </p:cNvPr>
            <p:cNvSpPr txBox="1"/>
            <p:nvPr/>
          </p:nvSpPr>
          <p:spPr>
            <a:xfrm>
              <a:off x="1709530" y="3223953"/>
              <a:ext cx="4571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</p:txBody>
        </p:sp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F2270C2E-38C5-EC6B-0890-386F18A5753E}"/>
              </a:ext>
            </a:extLst>
          </p:cNvPr>
          <p:cNvGrpSpPr/>
          <p:nvPr/>
        </p:nvGrpSpPr>
        <p:grpSpPr>
          <a:xfrm>
            <a:off x="3789190" y="1062823"/>
            <a:ext cx="2160000" cy="2684350"/>
            <a:chOff x="3789190" y="1062823"/>
            <a:chExt cx="2160000" cy="2684350"/>
          </a:xfrm>
        </p:grpSpPr>
        <p:grpSp>
          <p:nvGrpSpPr>
            <p:cNvPr id="36" name="Csoportba foglalás 35">
              <a:extLst>
                <a:ext uri="{FF2B5EF4-FFF2-40B4-BE49-F238E27FC236}">
                  <a16:creationId xmlns:a16="http://schemas.microsoft.com/office/drawing/2014/main" id="{8B970D6E-FFF1-3710-34AE-784BA1FA5DB6}"/>
                </a:ext>
              </a:extLst>
            </p:cNvPr>
            <p:cNvGrpSpPr/>
            <p:nvPr/>
          </p:nvGrpSpPr>
          <p:grpSpPr>
            <a:xfrm>
              <a:off x="3789190" y="1062823"/>
              <a:ext cx="2160000" cy="2160000"/>
              <a:chOff x="3617878" y="801278"/>
              <a:chExt cx="2160000" cy="2160000"/>
            </a:xfrm>
          </p:grpSpPr>
          <p:sp>
            <p:nvSpPr>
              <p:cNvPr id="10" name="Téglalap 9">
                <a:extLst>
                  <a:ext uri="{FF2B5EF4-FFF2-40B4-BE49-F238E27FC236}">
                    <a16:creationId xmlns:a16="http://schemas.microsoft.com/office/drawing/2014/main" id="{E82BD2A8-9ABA-19D2-133B-EE58F1304EE7}"/>
                  </a:ext>
                </a:extLst>
              </p:cNvPr>
              <p:cNvSpPr/>
              <p:nvPr/>
            </p:nvSpPr>
            <p:spPr>
              <a:xfrm>
                <a:off x="3617878" y="801278"/>
                <a:ext cx="2160000" cy="216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A11B350C-F8EA-4C41-7B11-F99D32E3356E}"/>
                  </a:ext>
                </a:extLst>
              </p:cNvPr>
              <p:cNvSpPr/>
              <p:nvPr/>
            </p:nvSpPr>
            <p:spPr>
              <a:xfrm>
                <a:off x="3617878" y="801278"/>
                <a:ext cx="2160000" cy="2979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2" name="Egyenes összekötő 11">
                <a:extLst>
                  <a:ext uri="{FF2B5EF4-FFF2-40B4-BE49-F238E27FC236}">
                    <a16:creationId xmlns:a16="http://schemas.microsoft.com/office/drawing/2014/main" id="{AFF181A0-20E3-D3F2-8BF9-29540E1450B8}"/>
                  </a:ext>
                </a:extLst>
              </p:cNvPr>
              <p:cNvCxnSpPr>
                <a:cxnSpLocks/>
                <a:stCxn id="11" idx="0"/>
                <a:endCxn id="10" idx="2"/>
              </p:cNvCxnSpPr>
              <p:nvPr/>
            </p:nvCxnSpPr>
            <p:spPr>
              <a:xfrm>
                <a:off x="4697878" y="801278"/>
                <a:ext cx="0" cy="2160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Szövegdoboz 58">
              <a:extLst>
                <a:ext uri="{FF2B5EF4-FFF2-40B4-BE49-F238E27FC236}">
                  <a16:creationId xmlns:a16="http://schemas.microsoft.com/office/drawing/2014/main" id="{19A67AD6-78E1-1058-C7AB-F6FD434676A0}"/>
                </a:ext>
              </a:extLst>
            </p:cNvPr>
            <p:cNvSpPr txBox="1"/>
            <p:nvPr/>
          </p:nvSpPr>
          <p:spPr>
            <a:xfrm>
              <a:off x="4640602" y="3223953"/>
              <a:ext cx="4571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</a:t>
              </a:r>
            </a:p>
          </p:txBody>
        </p:sp>
      </p:grp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71E2CCAB-94CC-1327-B1E3-6A23F4838F09}"/>
              </a:ext>
            </a:extLst>
          </p:cNvPr>
          <p:cNvGrpSpPr/>
          <p:nvPr/>
        </p:nvGrpSpPr>
        <p:grpSpPr>
          <a:xfrm>
            <a:off x="6763785" y="1062821"/>
            <a:ext cx="2160003" cy="2684352"/>
            <a:chOff x="6763785" y="1062821"/>
            <a:chExt cx="2160003" cy="2684352"/>
          </a:xfrm>
        </p:grpSpPr>
        <p:grpSp>
          <p:nvGrpSpPr>
            <p:cNvPr id="33" name="Csoportba foglalás 32">
              <a:extLst>
                <a:ext uri="{FF2B5EF4-FFF2-40B4-BE49-F238E27FC236}">
                  <a16:creationId xmlns:a16="http://schemas.microsoft.com/office/drawing/2014/main" id="{DD792909-E13E-5853-587F-8F2B50473BE7}"/>
                </a:ext>
              </a:extLst>
            </p:cNvPr>
            <p:cNvGrpSpPr/>
            <p:nvPr/>
          </p:nvGrpSpPr>
          <p:grpSpPr>
            <a:xfrm>
              <a:off x="6763785" y="1062821"/>
              <a:ext cx="2160003" cy="2160002"/>
              <a:chOff x="6284875" y="801276"/>
              <a:chExt cx="2160003" cy="2160002"/>
            </a:xfrm>
          </p:grpSpPr>
          <p:sp>
            <p:nvSpPr>
              <p:cNvPr id="13" name="Téglalap 12">
                <a:extLst>
                  <a:ext uri="{FF2B5EF4-FFF2-40B4-BE49-F238E27FC236}">
                    <a16:creationId xmlns:a16="http://schemas.microsoft.com/office/drawing/2014/main" id="{406AD381-8DCB-4DA1-17A1-4CBDE4147627}"/>
                  </a:ext>
                </a:extLst>
              </p:cNvPr>
              <p:cNvSpPr/>
              <p:nvPr/>
            </p:nvSpPr>
            <p:spPr>
              <a:xfrm>
                <a:off x="6284878" y="801278"/>
                <a:ext cx="2160000" cy="216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A42B546C-570A-D728-0578-0467FCBC6B8B}"/>
                  </a:ext>
                </a:extLst>
              </p:cNvPr>
              <p:cNvSpPr/>
              <p:nvPr/>
            </p:nvSpPr>
            <p:spPr>
              <a:xfrm>
                <a:off x="7360920" y="801278"/>
                <a:ext cx="1083958" cy="2979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5" name="Egyenes összekötő 14">
                <a:extLst>
                  <a:ext uri="{FF2B5EF4-FFF2-40B4-BE49-F238E27FC236}">
                    <a16:creationId xmlns:a16="http://schemas.microsoft.com/office/drawing/2014/main" id="{AB198FB6-5428-5C90-7D9E-377FA1EF9BFF}"/>
                  </a:ext>
                </a:extLst>
              </p:cNvPr>
              <p:cNvCxnSpPr>
                <a:cxnSpLocks/>
                <a:endCxn id="13" idx="2"/>
              </p:cNvCxnSpPr>
              <p:nvPr/>
            </p:nvCxnSpPr>
            <p:spPr>
              <a:xfrm>
                <a:off x="7364878" y="801278"/>
                <a:ext cx="0" cy="21600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Derékszögű háromszög 21">
                <a:extLst>
                  <a:ext uri="{FF2B5EF4-FFF2-40B4-BE49-F238E27FC236}">
                    <a16:creationId xmlns:a16="http://schemas.microsoft.com/office/drawing/2014/main" id="{18712D35-8AB6-C8E5-F04E-EF9313D6E91D}"/>
                  </a:ext>
                </a:extLst>
              </p:cNvPr>
              <p:cNvSpPr/>
              <p:nvPr/>
            </p:nvSpPr>
            <p:spPr>
              <a:xfrm flipH="1">
                <a:off x="6284875" y="801277"/>
                <a:ext cx="1080000" cy="1080000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3" name="Derékszögű háromszög 22">
                <a:extLst>
                  <a:ext uri="{FF2B5EF4-FFF2-40B4-BE49-F238E27FC236}">
                    <a16:creationId xmlns:a16="http://schemas.microsoft.com/office/drawing/2014/main" id="{6CA703BC-55AE-1209-0016-A36DAFEF3F75}"/>
                  </a:ext>
                </a:extLst>
              </p:cNvPr>
              <p:cNvSpPr/>
              <p:nvPr/>
            </p:nvSpPr>
            <p:spPr>
              <a:xfrm flipV="1">
                <a:off x="6284875" y="801276"/>
                <a:ext cx="1080000" cy="1080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60" name="Szövegdoboz 59">
              <a:extLst>
                <a:ext uri="{FF2B5EF4-FFF2-40B4-BE49-F238E27FC236}">
                  <a16:creationId xmlns:a16="http://schemas.microsoft.com/office/drawing/2014/main" id="{C62760F4-57F4-34FB-20C2-27872C9D559D}"/>
                </a:ext>
              </a:extLst>
            </p:cNvPr>
            <p:cNvSpPr txBox="1"/>
            <p:nvPr/>
          </p:nvSpPr>
          <p:spPr>
            <a:xfrm>
              <a:off x="7615198" y="3223953"/>
              <a:ext cx="4571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</a:t>
              </a:r>
            </a:p>
          </p:txBody>
        </p: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93A90679-F56A-B243-FDCC-A1FD2F98D2EB}"/>
              </a:ext>
            </a:extLst>
          </p:cNvPr>
          <p:cNvGrpSpPr/>
          <p:nvPr/>
        </p:nvGrpSpPr>
        <p:grpSpPr>
          <a:xfrm>
            <a:off x="9738383" y="1062821"/>
            <a:ext cx="1639021" cy="2684352"/>
            <a:chOff x="9738383" y="1062821"/>
            <a:chExt cx="1639021" cy="2684352"/>
          </a:xfrm>
        </p:grpSpPr>
        <p:grpSp>
          <p:nvGrpSpPr>
            <p:cNvPr id="35" name="Csoportba foglalás 34">
              <a:extLst>
                <a:ext uri="{FF2B5EF4-FFF2-40B4-BE49-F238E27FC236}">
                  <a16:creationId xmlns:a16="http://schemas.microsoft.com/office/drawing/2014/main" id="{CA7611CE-F78E-6160-958D-C4B55656876C}"/>
                </a:ext>
              </a:extLst>
            </p:cNvPr>
            <p:cNvGrpSpPr/>
            <p:nvPr/>
          </p:nvGrpSpPr>
          <p:grpSpPr>
            <a:xfrm>
              <a:off x="9738383" y="1062821"/>
              <a:ext cx="1639021" cy="2160002"/>
              <a:chOff x="8981773" y="801276"/>
              <a:chExt cx="1639021" cy="2160002"/>
            </a:xfrm>
          </p:grpSpPr>
          <p:sp>
            <p:nvSpPr>
              <p:cNvPr id="24" name="Téglalap 23">
                <a:extLst>
                  <a:ext uri="{FF2B5EF4-FFF2-40B4-BE49-F238E27FC236}">
                    <a16:creationId xmlns:a16="http://schemas.microsoft.com/office/drawing/2014/main" id="{FC7426C1-7069-8F77-8CE6-91892200E256}"/>
                  </a:ext>
                </a:extLst>
              </p:cNvPr>
              <p:cNvSpPr/>
              <p:nvPr/>
            </p:nvSpPr>
            <p:spPr>
              <a:xfrm>
                <a:off x="8981776" y="801278"/>
                <a:ext cx="1083958" cy="2160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7" name="Derékszögű háromszög 26">
                <a:extLst>
                  <a:ext uri="{FF2B5EF4-FFF2-40B4-BE49-F238E27FC236}">
                    <a16:creationId xmlns:a16="http://schemas.microsoft.com/office/drawing/2014/main" id="{CC2C630E-CD48-8758-2843-9ABBCC1E450F}"/>
                  </a:ext>
                </a:extLst>
              </p:cNvPr>
              <p:cNvSpPr/>
              <p:nvPr/>
            </p:nvSpPr>
            <p:spPr>
              <a:xfrm flipH="1">
                <a:off x="8981773" y="801277"/>
                <a:ext cx="1080000" cy="1080000"/>
              </a:xfrm>
              <a:prstGeom prst="rt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0C4DA946-C21B-CB68-4F3E-C5257E7C4B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57818" y="801278"/>
                <a:ext cx="3958" cy="2160000"/>
              </a:xfrm>
              <a:prstGeom prst="line">
                <a:avLst/>
              </a:prstGeom>
              <a:ln w="63500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Derékszögű háromszög 27">
                <a:extLst>
                  <a:ext uri="{FF2B5EF4-FFF2-40B4-BE49-F238E27FC236}">
                    <a16:creationId xmlns:a16="http://schemas.microsoft.com/office/drawing/2014/main" id="{E7D656E9-CEA8-27D7-26EF-2CF125D538E8}"/>
                  </a:ext>
                </a:extLst>
              </p:cNvPr>
              <p:cNvSpPr/>
              <p:nvPr/>
            </p:nvSpPr>
            <p:spPr>
              <a:xfrm flipV="1">
                <a:off x="8981773" y="801276"/>
                <a:ext cx="1080000" cy="1080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" name="Szövegdoboz 33">
                <a:extLst>
                  <a:ext uri="{FF2B5EF4-FFF2-40B4-BE49-F238E27FC236}">
                    <a16:creationId xmlns:a16="http://schemas.microsoft.com/office/drawing/2014/main" id="{D26A67C9-BA05-FC34-0BD6-5FA5D65B0994}"/>
                  </a:ext>
                </a:extLst>
              </p:cNvPr>
              <p:cNvSpPr txBox="1"/>
              <p:nvPr/>
            </p:nvSpPr>
            <p:spPr>
              <a:xfrm rot="5400000">
                <a:off x="9608433" y="1619667"/>
                <a:ext cx="1501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>
                    <a:solidFill>
                      <a:srgbClr val="000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felhajtva</a:t>
                </a:r>
              </a:p>
            </p:txBody>
          </p:sp>
        </p:grpSp>
        <p:sp>
          <p:nvSpPr>
            <p:cNvPr id="61" name="Szövegdoboz 60">
              <a:extLst>
                <a:ext uri="{FF2B5EF4-FFF2-40B4-BE49-F238E27FC236}">
                  <a16:creationId xmlns:a16="http://schemas.microsoft.com/office/drawing/2014/main" id="{A674A2EE-54CF-7103-9EAE-F7EC82899884}"/>
                </a:ext>
              </a:extLst>
            </p:cNvPr>
            <p:cNvSpPr txBox="1"/>
            <p:nvPr/>
          </p:nvSpPr>
          <p:spPr>
            <a:xfrm>
              <a:off x="10329305" y="3223953"/>
              <a:ext cx="4571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</a:t>
              </a:r>
            </a:p>
          </p:txBody>
        </p:sp>
      </p:grp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74B8C909-9761-2699-C1F0-A9640F475015}"/>
              </a:ext>
            </a:extLst>
          </p:cNvPr>
          <p:cNvGrpSpPr/>
          <p:nvPr/>
        </p:nvGrpSpPr>
        <p:grpSpPr>
          <a:xfrm>
            <a:off x="814595" y="4099820"/>
            <a:ext cx="10562809" cy="2674925"/>
            <a:chOff x="814595" y="4099820"/>
            <a:chExt cx="10562809" cy="2674925"/>
          </a:xfrm>
        </p:grpSpPr>
        <p:grpSp>
          <p:nvGrpSpPr>
            <p:cNvPr id="17" name="Csoportba foglalás 16">
              <a:extLst>
                <a:ext uri="{FF2B5EF4-FFF2-40B4-BE49-F238E27FC236}">
                  <a16:creationId xmlns:a16="http://schemas.microsoft.com/office/drawing/2014/main" id="{9D1955E6-17A4-C9E0-576F-82360FB57DEF}"/>
                </a:ext>
              </a:extLst>
            </p:cNvPr>
            <p:cNvGrpSpPr/>
            <p:nvPr/>
          </p:nvGrpSpPr>
          <p:grpSpPr>
            <a:xfrm>
              <a:off x="814595" y="4099822"/>
              <a:ext cx="2160000" cy="2674923"/>
              <a:chOff x="814595" y="4099822"/>
              <a:chExt cx="2160000" cy="2674923"/>
            </a:xfrm>
          </p:grpSpPr>
          <p:grpSp>
            <p:nvGrpSpPr>
              <p:cNvPr id="92" name="Csoportba foglalás 91">
                <a:extLst>
                  <a:ext uri="{FF2B5EF4-FFF2-40B4-BE49-F238E27FC236}">
                    <a16:creationId xmlns:a16="http://schemas.microsoft.com/office/drawing/2014/main" id="{2AA5DE6A-73B0-D528-A1FE-20E1D34E14BB}"/>
                  </a:ext>
                </a:extLst>
              </p:cNvPr>
              <p:cNvGrpSpPr/>
              <p:nvPr/>
            </p:nvGrpSpPr>
            <p:grpSpPr>
              <a:xfrm>
                <a:off x="814595" y="4099822"/>
                <a:ext cx="2160000" cy="2160000"/>
                <a:chOff x="791852" y="801278"/>
                <a:chExt cx="2160000" cy="2160000"/>
              </a:xfrm>
            </p:grpSpPr>
            <p:sp>
              <p:nvSpPr>
                <p:cNvPr id="94" name="Téglalap 93">
                  <a:extLst>
                    <a:ext uri="{FF2B5EF4-FFF2-40B4-BE49-F238E27FC236}">
                      <a16:creationId xmlns:a16="http://schemas.microsoft.com/office/drawing/2014/main" id="{99FB2667-6256-2F38-F70E-57ED9B1325B6}"/>
                    </a:ext>
                  </a:extLst>
                </p:cNvPr>
                <p:cNvSpPr/>
                <p:nvPr/>
              </p:nvSpPr>
              <p:spPr>
                <a:xfrm>
                  <a:off x="791852" y="801278"/>
                  <a:ext cx="2160000" cy="216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5" name="Téglalap 94">
                  <a:extLst>
                    <a:ext uri="{FF2B5EF4-FFF2-40B4-BE49-F238E27FC236}">
                      <a16:creationId xmlns:a16="http://schemas.microsoft.com/office/drawing/2014/main" id="{B645113F-E590-E735-04A8-EA968607F579}"/>
                    </a:ext>
                  </a:extLst>
                </p:cNvPr>
                <p:cNvSpPr/>
                <p:nvPr/>
              </p:nvSpPr>
              <p:spPr>
                <a:xfrm>
                  <a:off x="791852" y="801278"/>
                  <a:ext cx="2160000" cy="29790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93" name="Szövegdoboz 92">
                <a:extLst>
                  <a:ext uri="{FF2B5EF4-FFF2-40B4-BE49-F238E27FC236}">
                    <a16:creationId xmlns:a16="http://schemas.microsoft.com/office/drawing/2014/main" id="{F8836F3A-B2A7-B8A7-153F-F14917AFF180}"/>
                  </a:ext>
                </a:extLst>
              </p:cNvPr>
              <p:cNvSpPr txBox="1"/>
              <p:nvPr/>
            </p:nvSpPr>
            <p:spPr>
              <a:xfrm>
                <a:off x="1709530" y="6251525"/>
                <a:ext cx="4571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5.</a:t>
                </a:r>
              </a:p>
            </p:txBody>
          </p:sp>
        </p:grpSp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BD8EEA79-850C-AB37-2937-E0F7DBD59DDF}"/>
                </a:ext>
              </a:extLst>
            </p:cNvPr>
            <p:cNvGrpSpPr/>
            <p:nvPr/>
          </p:nvGrpSpPr>
          <p:grpSpPr>
            <a:xfrm>
              <a:off x="3789190" y="4099822"/>
              <a:ext cx="2160000" cy="2674923"/>
              <a:chOff x="3789190" y="4099822"/>
              <a:chExt cx="2160000" cy="2674923"/>
            </a:xfrm>
          </p:grpSpPr>
          <p:grpSp>
            <p:nvGrpSpPr>
              <p:cNvPr id="87" name="Csoportba foglalás 86">
                <a:extLst>
                  <a:ext uri="{FF2B5EF4-FFF2-40B4-BE49-F238E27FC236}">
                    <a16:creationId xmlns:a16="http://schemas.microsoft.com/office/drawing/2014/main" id="{DEE8E8BA-3E0A-77F8-6203-D3C17F602815}"/>
                  </a:ext>
                </a:extLst>
              </p:cNvPr>
              <p:cNvGrpSpPr/>
              <p:nvPr/>
            </p:nvGrpSpPr>
            <p:grpSpPr>
              <a:xfrm>
                <a:off x="3789190" y="4099822"/>
                <a:ext cx="2160000" cy="2160000"/>
                <a:chOff x="3617878" y="801278"/>
                <a:chExt cx="2160000" cy="2160000"/>
              </a:xfrm>
            </p:grpSpPr>
            <p:sp>
              <p:nvSpPr>
                <p:cNvPr id="89" name="Téglalap 88">
                  <a:extLst>
                    <a:ext uri="{FF2B5EF4-FFF2-40B4-BE49-F238E27FC236}">
                      <a16:creationId xmlns:a16="http://schemas.microsoft.com/office/drawing/2014/main" id="{C656D22C-6709-3809-90D5-953135116D9C}"/>
                    </a:ext>
                  </a:extLst>
                </p:cNvPr>
                <p:cNvSpPr/>
                <p:nvPr/>
              </p:nvSpPr>
              <p:spPr>
                <a:xfrm>
                  <a:off x="3617878" y="801278"/>
                  <a:ext cx="2160000" cy="216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" name="Téglalap 89">
                  <a:extLst>
                    <a:ext uri="{FF2B5EF4-FFF2-40B4-BE49-F238E27FC236}">
                      <a16:creationId xmlns:a16="http://schemas.microsoft.com/office/drawing/2014/main" id="{E2D3511F-8DBC-9866-0D58-EF8A72CDB27F}"/>
                    </a:ext>
                  </a:extLst>
                </p:cNvPr>
                <p:cNvSpPr/>
                <p:nvPr/>
              </p:nvSpPr>
              <p:spPr>
                <a:xfrm>
                  <a:off x="3617878" y="801278"/>
                  <a:ext cx="2160000" cy="29790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cxnSp>
              <p:nvCxnSpPr>
                <p:cNvPr id="91" name="Egyenes összekötő 90">
                  <a:extLst>
                    <a:ext uri="{FF2B5EF4-FFF2-40B4-BE49-F238E27FC236}">
                      <a16:creationId xmlns:a16="http://schemas.microsoft.com/office/drawing/2014/main" id="{039AB298-AA25-8688-2422-39893B68ABC0}"/>
                    </a:ext>
                  </a:extLst>
                </p:cNvPr>
                <p:cNvCxnSpPr>
                  <a:cxnSpLocks/>
                  <a:stCxn id="90" idx="0"/>
                  <a:endCxn id="89" idx="2"/>
                </p:cNvCxnSpPr>
                <p:nvPr/>
              </p:nvCxnSpPr>
              <p:spPr>
                <a:xfrm>
                  <a:off x="4697878" y="801278"/>
                  <a:ext cx="0" cy="21600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Szövegdoboz 87">
                <a:extLst>
                  <a:ext uri="{FF2B5EF4-FFF2-40B4-BE49-F238E27FC236}">
                    <a16:creationId xmlns:a16="http://schemas.microsoft.com/office/drawing/2014/main" id="{F50F81C4-8F00-04C0-DD1F-D1C46BA6FDE0}"/>
                  </a:ext>
                </a:extLst>
              </p:cNvPr>
              <p:cNvSpPr txBox="1"/>
              <p:nvPr/>
            </p:nvSpPr>
            <p:spPr>
              <a:xfrm>
                <a:off x="4640602" y="6251525"/>
                <a:ext cx="4571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6.</a:t>
                </a:r>
              </a:p>
            </p:txBody>
          </p:sp>
        </p:grpSp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F4A92139-7E69-B910-8D76-A5936F729D40}"/>
                </a:ext>
              </a:extLst>
            </p:cNvPr>
            <p:cNvGrpSpPr/>
            <p:nvPr/>
          </p:nvGrpSpPr>
          <p:grpSpPr>
            <a:xfrm>
              <a:off x="6763785" y="4099820"/>
              <a:ext cx="2160003" cy="2674925"/>
              <a:chOff x="6763785" y="4099820"/>
              <a:chExt cx="2160003" cy="2674925"/>
            </a:xfrm>
          </p:grpSpPr>
          <p:grpSp>
            <p:nvGrpSpPr>
              <p:cNvPr id="80" name="Csoportba foglalás 79">
                <a:extLst>
                  <a:ext uri="{FF2B5EF4-FFF2-40B4-BE49-F238E27FC236}">
                    <a16:creationId xmlns:a16="http://schemas.microsoft.com/office/drawing/2014/main" id="{01648D1C-3796-653A-081E-439C6BB01BED}"/>
                  </a:ext>
                </a:extLst>
              </p:cNvPr>
              <p:cNvGrpSpPr/>
              <p:nvPr/>
            </p:nvGrpSpPr>
            <p:grpSpPr>
              <a:xfrm flipH="1">
                <a:off x="6763785" y="4099820"/>
                <a:ext cx="2160003" cy="2160002"/>
                <a:chOff x="6284875" y="801276"/>
                <a:chExt cx="2160003" cy="2160002"/>
              </a:xfrm>
            </p:grpSpPr>
            <p:sp>
              <p:nvSpPr>
                <p:cNvPr id="82" name="Téglalap 81">
                  <a:extLst>
                    <a:ext uri="{FF2B5EF4-FFF2-40B4-BE49-F238E27FC236}">
                      <a16:creationId xmlns:a16="http://schemas.microsoft.com/office/drawing/2014/main" id="{E2185FE3-1FF8-5BC6-1318-5E36641FE798}"/>
                    </a:ext>
                  </a:extLst>
                </p:cNvPr>
                <p:cNvSpPr/>
                <p:nvPr/>
              </p:nvSpPr>
              <p:spPr>
                <a:xfrm>
                  <a:off x="6284878" y="801278"/>
                  <a:ext cx="2160000" cy="216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3" name="Téglalap 82">
                  <a:extLst>
                    <a:ext uri="{FF2B5EF4-FFF2-40B4-BE49-F238E27FC236}">
                      <a16:creationId xmlns:a16="http://schemas.microsoft.com/office/drawing/2014/main" id="{B3136320-9215-AC3C-9633-401C4020B995}"/>
                    </a:ext>
                  </a:extLst>
                </p:cNvPr>
                <p:cNvSpPr/>
                <p:nvPr/>
              </p:nvSpPr>
              <p:spPr>
                <a:xfrm>
                  <a:off x="7360920" y="801278"/>
                  <a:ext cx="1083958" cy="29790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cxnSp>
              <p:nvCxnSpPr>
                <p:cNvPr id="84" name="Egyenes összekötő 83">
                  <a:extLst>
                    <a:ext uri="{FF2B5EF4-FFF2-40B4-BE49-F238E27FC236}">
                      <a16:creationId xmlns:a16="http://schemas.microsoft.com/office/drawing/2014/main" id="{1A152510-C816-BE0A-0E41-E48359717E7C}"/>
                    </a:ext>
                  </a:extLst>
                </p:cNvPr>
                <p:cNvCxnSpPr>
                  <a:cxnSpLocks/>
                  <a:endCxn id="82" idx="2"/>
                </p:cNvCxnSpPr>
                <p:nvPr/>
              </p:nvCxnSpPr>
              <p:spPr>
                <a:xfrm>
                  <a:off x="7364878" y="801278"/>
                  <a:ext cx="0" cy="216000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Derékszögű háromszög 84">
                  <a:extLst>
                    <a:ext uri="{FF2B5EF4-FFF2-40B4-BE49-F238E27FC236}">
                      <a16:creationId xmlns:a16="http://schemas.microsoft.com/office/drawing/2014/main" id="{7C65B2FA-8B23-1B46-DFD9-31F13716C83F}"/>
                    </a:ext>
                  </a:extLst>
                </p:cNvPr>
                <p:cNvSpPr/>
                <p:nvPr/>
              </p:nvSpPr>
              <p:spPr>
                <a:xfrm flipH="1">
                  <a:off x="6284875" y="801277"/>
                  <a:ext cx="1080000" cy="108000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" name="Derékszögű háromszög 85">
                  <a:extLst>
                    <a:ext uri="{FF2B5EF4-FFF2-40B4-BE49-F238E27FC236}">
                      <a16:creationId xmlns:a16="http://schemas.microsoft.com/office/drawing/2014/main" id="{F1B8C1A0-D7BB-8B0D-5A07-CB859D6A5AD1}"/>
                    </a:ext>
                  </a:extLst>
                </p:cNvPr>
                <p:cNvSpPr/>
                <p:nvPr/>
              </p:nvSpPr>
              <p:spPr>
                <a:xfrm flipV="1">
                  <a:off x="6284875" y="801276"/>
                  <a:ext cx="1080000" cy="108000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81" name="Szövegdoboz 80">
                <a:extLst>
                  <a:ext uri="{FF2B5EF4-FFF2-40B4-BE49-F238E27FC236}">
                    <a16:creationId xmlns:a16="http://schemas.microsoft.com/office/drawing/2014/main" id="{DFD63D1E-45E1-BBDF-BF27-745B7170E24A}"/>
                  </a:ext>
                </a:extLst>
              </p:cNvPr>
              <p:cNvSpPr txBox="1"/>
              <p:nvPr/>
            </p:nvSpPr>
            <p:spPr>
              <a:xfrm>
                <a:off x="7615198" y="6251525"/>
                <a:ext cx="4571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7.</a:t>
                </a:r>
              </a:p>
            </p:txBody>
          </p:sp>
        </p:grpSp>
        <p:grpSp>
          <p:nvGrpSpPr>
            <p:cNvPr id="20" name="Csoportba foglalás 19">
              <a:extLst>
                <a:ext uri="{FF2B5EF4-FFF2-40B4-BE49-F238E27FC236}">
                  <a16:creationId xmlns:a16="http://schemas.microsoft.com/office/drawing/2014/main" id="{4D6F8D18-35C4-58E6-562D-4EAECEDE6D6E}"/>
                </a:ext>
              </a:extLst>
            </p:cNvPr>
            <p:cNvGrpSpPr/>
            <p:nvPr/>
          </p:nvGrpSpPr>
          <p:grpSpPr>
            <a:xfrm>
              <a:off x="9738383" y="4099820"/>
              <a:ext cx="1639021" cy="2674925"/>
              <a:chOff x="9738383" y="4099820"/>
              <a:chExt cx="1639021" cy="2674925"/>
            </a:xfrm>
          </p:grpSpPr>
          <p:grpSp>
            <p:nvGrpSpPr>
              <p:cNvPr id="73" name="Csoportba foglalás 72">
                <a:extLst>
                  <a:ext uri="{FF2B5EF4-FFF2-40B4-BE49-F238E27FC236}">
                    <a16:creationId xmlns:a16="http://schemas.microsoft.com/office/drawing/2014/main" id="{E6F7158E-6264-BC6B-CB41-CA83DA826836}"/>
                  </a:ext>
                </a:extLst>
              </p:cNvPr>
              <p:cNvGrpSpPr/>
              <p:nvPr/>
            </p:nvGrpSpPr>
            <p:grpSpPr>
              <a:xfrm flipH="1">
                <a:off x="9738383" y="4099820"/>
                <a:ext cx="1639021" cy="2160002"/>
                <a:chOff x="8981773" y="801276"/>
                <a:chExt cx="1639021" cy="2160002"/>
              </a:xfrm>
            </p:grpSpPr>
            <p:sp>
              <p:nvSpPr>
                <p:cNvPr id="75" name="Téglalap 74">
                  <a:extLst>
                    <a:ext uri="{FF2B5EF4-FFF2-40B4-BE49-F238E27FC236}">
                      <a16:creationId xmlns:a16="http://schemas.microsoft.com/office/drawing/2014/main" id="{6A5B90AD-E45F-9871-ECBE-499DB73F17DB}"/>
                    </a:ext>
                  </a:extLst>
                </p:cNvPr>
                <p:cNvSpPr/>
                <p:nvPr/>
              </p:nvSpPr>
              <p:spPr>
                <a:xfrm>
                  <a:off x="8981776" y="801278"/>
                  <a:ext cx="1083958" cy="2160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6" name="Derékszögű háromszög 75">
                  <a:extLst>
                    <a:ext uri="{FF2B5EF4-FFF2-40B4-BE49-F238E27FC236}">
                      <a16:creationId xmlns:a16="http://schemas.microsoft.com/office/drawing/2014/main" id="{FA818F9C-434E-BEAF-F6FC-B26B843C3FCA}"/>
                    </a:ext>
                  </a:extLst>
                </p:cNvPr>
                <p:cNvSpPr/>
                <p:nvPr/>
              </p:nvSpPr>
              <p:spPr>
                <a:xfrm flipH="1">
                  <a:off x="8981773" y="801277"/>
                  <a:ext cx="1080000" cy="108000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cxnSp>
              <p:nvCxnSpPr>
                <p:cNvPr id="77" name="Egyenes összekötő 76">
                  <a:extLst>
                    <a:ext uri="{FF2B5EF4-FFF2-40B4-BE49-F238E27FC236}">
                      <a16:creationId xmlns:a16="http://schemas.microsoft.com/office/drawing/2014/main" id="{6DB050E5-6F37-1BC2-D125-8BF0D1D425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057818" y="801278"/>
                  <a:ext cx="3958" cy="2160000"/>
                </a:xfrm>
                <a:prstGeom prst="line">
                  <a:avLst/>
                </a:prstGeom>
                <a:ln w="63500">
                  <a:solidFill>
                    <a:srgbClr val="0000FF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Derékszögű háromszög 77">
                  <a:extLst>
                    <a:ext uri="{FF2B5EF4-FFF2-40B4-BE49-F238E27FC236}">
                      <a16:creationId xmlns:a16="http://schemas.microsoft.com/office/drawing/2014/main" id="{B13E95F7-D3BB-E5AC-6AC9-54F91C492817}"/>
                    </a:ext>
                  </a:extLst>
                </p:cNvPr>
                <p:cNvSpPr/>
                <p:nvPr/>
              </p:nvSpPr>
              <p:spPr>
                <a:xfrm flipV="1">
                  <a:off x="8981773" y="801276"/>
                  <a:ext cx="1080000" cy="108000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9" name="Szövegdoboz 78">
                  <a:extLst>
                    <a:ext uri="{FF2B5EF4-FFF2-40B4-BE49-F238E27FC236}">
                      <a16:creationId xmlns:a16="http://schemas.microsoft.com/office/drawing/2014/main" id="{63528628-FD1B-B910-8768-219F7D3EA478}"/>
                    </a:ext>
                  </a:extLst>
                </p:cNvPr>
                <p:cNvSpPr txBox="1"/>
                <p:nvPr/>
              </p:nvSpPr>
              <p:spPr>
                <a:xfrm rot="5400000">
                  <a:off x="9608433" y="1619667"/>
                  <a:ext cx="1501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u-HU" sz="2800" dirty="0">
                      <a:solidFill>
                        <a:srgbClr val="0000FF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felhajtva</a:t>
                  </a:r>
                </a:p>
              </p:txBody>
            </p:sp>
          </p:grpSp>
          <p:sp>
            <p:nvSpPr>
              <p:cNvPr id="74" name="Szövegdoboz 73">
                <a:extLst>
                  <a:ext uri="{FF2B5EF4-FFF2-40B4-BE49-F238E27FC236}">
                    <a16:creationId xmlns:a16="http://schemas.microsoft.com/office/drawing/2014/main" id="{D09484CC-83E5-5C07-F331-561B6131E6F3}"/>
                  </a:ext>
                </a:extLst>
              </p:cNvPr>
              <p:cNvSpPr txBox="1"/>
              <p:nvPr/>
            </p:nvSpPr>
            <p:spPr>
              <a:xfrm>
                <a:off x="10329305" y="6251525"/>
                <a:ext cx="4571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8.</a:t>
                </a:r>
              </a:p>
            </p:txBody>
          </p:sp>
        </p:grpSp>
      </p:grpSp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(</a:t>
            </a:r>
            <a:r>
              <a:rPr lang="hu-HU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kiralitás</a:t>
            </a: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04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tükörkép irányítottsága_rövid">
            <a:hlinkClick r:id="" action="ppaction://media"/>
            <a:extLst>
              <a:ext uri="{FF2B5EF4-FFF2-40B4-BE49-F238E27FC236}">
                <a16:creationId xmlns:a16="http://schemas.microsoft.com/office/drawing/2014/main" id="{714F121A-F236-06CA-6C30-D3CC4A19A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9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Kéz</a:t>
            </a:r>
          </a:p>
        </p:txBody>
      </p:sp>
      <p:pic>
        <p:nvPicPr>
          <p:cNvPr id="5" name="Kép 4" descr="A képen Ujj, személy, hüvelykujj, csukló látható&#10;&#10;Automatikusan generált leírás">
            <a:extLst>
              <a:ext uri="{FF2B5EF4-FFF2-40B4-BE49-F238E27FC236}">
                <a16:creationId xmlns:a16="http://schemas.microsoft.com/office/drawing/2014/main" id="{66D093E7-CD34-FB6B-7410-3A9CB3DE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00" y="1226670"/>
            <a:ext cx="7830000" cy="5220000"/>
          </a:xfrm>
          <a:prstGeom prst="rect">
            <a:avLst/>
          </a:prstGeom>
        </p:spPr>
      </p:pic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2AEDED3E-7357-1636-A1CE-F78E2C7F965E}"/>
              </a:ext>
            </a:extLst>
          </p:cNvPr>
          <p:cNvSpPr/>
          <p:nvPr/>
        </p:nvSpPr>
        <p:spPr>
          <a:xfrm>
            <a:off x="1400314" y="1860425"/>
            <a:ext cx="501588" cy="88776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BEAA9AA-4690-A91C-6068-4FE056E59489}"/>
              </a:ext>
            </a:extLst>
          </p:cNvPr>
          <p:cNvSpPr txBox="1"/>
          <p:nvPr/>
        </p:nvSpPr>
        <p:spPr>
          <a:xfrm>
            <a:off x="1060917" y="2868074"/>
            <a:ext cx="18151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kiralitás</a:t>
            </a:r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(kezesség)</a:t>
            </a:r>
          </a:p>
        </p:txBody>
      </p:sp>
    </p:spTree>
    <p:extLst>
      <p:ext uri="{BB962C8B-B14F-4D97-AF65-F5344CB8AC3E}">
        <p14:creationId xmlns:p14="http://schemas.microsoft.com/office/powerpoint/2010/main" val="355672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Olló</a:t>
            </a:r>
          </a:p>
        </p:txBody>
      </p:sp>
      <p:pic>
        <p:nvPicPr>
          <p:cNvPr id="3" name="Kép 2" descr="A képen szerszám, olló, kézieszköz, Vágóeszköz látható&#10;&#10;Automatikusan generált leírás">
            <a:extLst>
              <a:ext uri="{FF2B5EF4-FFF2-40B4-BE49-F238E27FC236}">
                <a16:creationId xmlns:a16="http://schemas.microsoft.com/office/drawing/2014/main" id="{FCEEA9BE-13FF-15B1-6D9A-717B0630A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00" y="1226670"/>
            <a:ext cx="783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50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079FF642-8CB3-E453-B2A8-284D6CB45D81}"/>
              </a:ext>
            </a:extLst>
          </p:cNvPr>
          <p:cNvGrpSpPr/>
          <p:nvPr/>
        </p:nvGrpSpPr>
        <p:grpSpPr>
          <a:xfrm>
            <a:off x="3016577" y="230400"/>
            <a:ext cx="9040304" cy="6627599"/>
            <a:chOff x="3016577" y="230400"/>
            <a:chExt cx="9040304" cy="6627599"/>
          </a:xfrm>
        </p:grpSpPr>
        <p:pic>
          <p:nvPicPr>
            <p:cNvPr id="9" name="Kép 8" descr="A képen lábbelik, ruházat, cipő, papucs látható&#10;&#10;Automatikusan generált leírás">
              <a:extLst>
                <a:ext uri="{FF2B5EF4-FFF2-40B4-BE49-F238E27FC236}">
                  <a16:creationId xmlns:a16="http://schemas.microsoft.com/office/drawing/2014/main" id="{69C45DE8-7EED-E26F-0834-053C8A022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752" y="230400"/>
              <a:ext cx="5763129" cy="6627599"/>
            </a:xfrm>
            <a:prstGeom prst="rect">
              <a:avLst/>
            </a:prstGeom>
          </p:spPr>
        </p:pic>
        <p:pic>
          <p:nvPicPr>
            <p:cNvPr id="7" name="Kép 6" descr="A képen szandál, lábbelik, cipő látható&#10;&#10;Automatikusan generált leírás">
              <a:extLst>
                <a:ext uri="{FF2B5EF4-FFF2-40B4-BE49-F238E27FC236}">
                  <a16:creationId xmlns:a16="http://schemas.microsoft.com/office/drawing/2014/main" id="{AFC43255-7081-0A50-6F81-09F3434EB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577" y="686132"/>
              <a:ext cx="2988298" cy="5976595"/>
            </a:xfrm>
            <a:prstGeom prst="rect">
              <a:avLst/>
            </a:prstGeom>
          </p:spPr>
        </p:pic>
      </p:grpSp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Láb</a:t>
            </a:r>
          </a:p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Lábbelik</a:t>
            </a:r>
          </a:p>
          <a:p>
            <a:pPr marL="0" indent="0">
              <a:buNone/>
            </a:pPr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6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777825" y="1226670"/>
            <a:ext cx="1063635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Emberi test</a:t>
            </a:r>
          </a:p>
        </p:txBody>
      </p:sp>
      <p:pic>
        <p:nvPicPr>
          <p:cNvPr id="5" name="Kép 4" descr="A képen rajz, szöveg, vázlat, művészet látható&#10;&#10;Automatikusan generált leírás">
            <a:extLst>
              <a:ext uri="{FF2B5EF4-FFF2-40B4-BE49-F238E27FC236}">
                <a16:creationId xmlns:a16="http://schemas.microsoft.com/office/drawing/2014/main" id="{EEFA0818-9EF9-3B2A-2727-8F16EC865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00" y="1226670"/>
            <a:ext cx="5220000" cy="5220000"/>
          </a:xfrm>
          <a:prstGeom prst="rect">
            <a:avLst/>
          </a:prstGeom>
        </p:spPr>
      </p:pic>
      <p:pic>
        <p:nvPicPr>
          <p:cNvPr id="2" name="Kép 1" descr="A képen rajz, szöveg, vázlat, művészet látható&#10;&#10;Automatikusan generált leírás">
            <a:extLst>
              <a:ext uri="{FF2B5EF4-FFF2-40B4-BE49-F238E27FC236}">
                <a16:creationId xmlns:a16="http://schemas.microsoft.com/office/drawing/2014/main" id="{C235DFAF-7F6A-0A31-3F3D-8985FC9EA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00" y="1226670"/>
            <a:ext cx="522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6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777825" y="1226670"/>
            <a:ext cx="1063635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Emberi test</a:t>
            </a:r>
          </a:p>
        </p:txBody>
      </p:sp>
      <p:pic>
        <p:nvPicPr>
          <p:cNvPr id="5" name="Kép 4" descr="A képen rajz, szöveg, vázlat, művészet látható&#10;&#10;Automatikusan generált leírás">
            <a:extLst>
              <a:ext uri="{FF2B5EF4-FFF2-40B4-BE49-F238E27FC236}">
                <a16:creationId xmlns:a16="http://schemas.microsoft.com/office/drawing/2014/main" id="{EEFA0818-9EF9-3B2A-2727-8F16EC865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00" y="1226670"/>
            <a:ext cx="5220000" cy="5220000"/>
          </a:xfrm>
          <a:prstGeom prst="rect">
            <a:avLst/>
          </a:prstGeom>
        </p:spPr>
      </p:pic>
      <p:sp>
        <p:nvSpPr>
          <p:cNvPr id="7" name="Szív 6">
            <a:extLst>
              <a:ext uri="{FF2B5EF4-FFF2-40B4-BE49-F238E27FC236}">
                <a16:creationId xmlns:a16="http://schemas.microsoft.com/office/drawing/2014/main" id="{B176B6ED-A2DF-381F-89C7-489C68BCCEC9}"/>
              </a:ext>
            </a:extLst>
          </p:cNvPr>
          <p:cNvSpPr/>
          <p:nvPr/>
        </p:nvSpPr>
        <p:spPr>
          <a:xfrm>
            <a:off x="8755200" y="3084195"/>
            <a:ext cx="411479" cy="39243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9122347-AD95-FFF2-2272-753C1481F73C}"/>
              </a:ext>
            </a:extLst>
          </p:cNvPr>
          <p:cNvSpPr txBox="1"/>
          <p:nvPr/>
        </p:nvSpPr>
        <p:spPr>
          <a:xfrm>
            <a:off x="1440000" y="1650826"/>
            <a:ext cx="22104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szív</a:t>
            </a:r>
          </a:p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- gyomor</a:t>
            </a:r>
          </a:p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- máj</a:t>
            </a:r>
          </a:p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- bélrendszer</a:t>
            </a:r>
          </a:p>
        </p:txBody>
      </p:sp>
      <p:pic>
        <p:nvPicPr>
          <p:cNvPr id="2" name="Kép 1" descr="A képen rajz, szöveg, vázlat, művészet látható&#10;&#10;Automatikusan generált leírás">
            <a:extLst>
              <a:ext uri="{FF2B5EF4-FFF2-40B4-BE49-F238E27FC236}">
                <a16:creationId xmlns:a16="http://schemas.microsoft.com/office/drawing/2014/main" id="{C235DFAF-7F6A-0A31-3F3D-8985FC9EA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25" y="1226670"/>
            <a:ext cx="5220000" cy="5220000"/>
          </a:xfrm>
          <a:prstGeom prst="rect">
            <a:avLst/>
          </a:prstGeom>
        </p:spPr>
      </p:pic>
      <p:sp>
        <p:nvSpPr>
          <p:cNvPr id="3" name="Szív 2">
            <a:extLst>
              <a:ext uri="{FF2B5EF4-FFF2-40B4-BE49-F238E27FC236}">
                <a16:creationId xmlns:a16="http://schemas.microsoft.com/office/drawing/2014/main" id="{40CBC8A8-406D-D734-F955-3082ECCDE967}"/>
              </a:ext>
            </a:extLst>
          </p:cNvPr>
          <p:cNvSpPr/>
          <p:nvPr/>
        </p:nvSpPr>
        <p:spPr>
          <a:xfrm>
            <a:off x="2976346" y="3084194"/>
            <a:ext cx="411479" cy="392431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33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3" grpId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D19E10-1718-B885-B415-28D0E40B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99" y="1226670"/>
            <a:ext cx="884980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Csiga</a:t>
            </a:r>
          </a:p>
        </p:txBody>
      </p:sp>
    </p:spTree>
    <p:extLst>
      <p:ext uri="{BB962C8B-B14F-4D97-AF65-F5344CB8AC3E}">
        <p14:creationId xmlns:p14="http://schemas.microsoft.com/office/powerpoint/2010/main" val="420789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45E01198-877D-B2EE-8304-BC41F23D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0"/>
            <a:ext cx="8582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428C3D61-9176-C288-2EEB-D42AE06F97A9}"/>
              </a:ext>
            </a:extLst>
          </p:cNvPr>
          <p:cNvCxnSpPr>
            <a:cxnSpLocks/>
          </p:cNvCxnSpPr>
          <p:nvPr/>
        </p:nvCxnSpPr>
        <p:spPr>
          <a:xfrm flipH="1" flipV="1">
            <a:off x="4192905" y="946785"/>
            <a:ext cx="1876425" cy="6667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1983BC3E-8825-5773-F0DC-533ED758E331}"/>
              </a:ext>
            </a:extLst>
          </p:cNvPr>
          <p:cNvCxnSpPr>
            <a:cxnSpLocks noChangeAspect="1"/>
          </p:cNvCxnSpPr>
          <p:nvPr/>
        </p:nvCxnSpPr>
        <p:spPr>
          <a:xfrm flipH="1" flipV="1">
            <a:off x="3059430" y="1400175"/>
            <a:ext cx="4465320" cy="23241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>
            <a:extLst>
              <a:ext uri="{FF2B5EF4-FFF2-40B4-BE49-F238E27FC236}">
                <a16:creationId xmlns:a16="http://schemas.microsoft.com/office/drawing/2014/main" id="{D7A4BF50-02A0-BAA4-CF03-FF495E14B4B6}"/>
              </a:ext>
            </a:extLst>
          </p:cNvPr>
          <p:cNvCxnSpPr>
            <a:cxnSpLocks/>
          </p:cNvCxnSpPr>
          <p:nvPr/>
        </p:nvCxnSpPr>
        <p:spPr>
          <a:xfrm flipH="1" flipV="1">
            <a:off x="3040380" y="3118485"/>
            <a:ext cx="4110990" cy="36004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zis 54">
            <a:extLst>
              <a:ext uri="{FF2B5EF4-FFF2-40B4-BE49-F238E27FC236}">
                <a16:creationId xmlns:a16="http://schemas.microsoft.com/office/drawing/2014/main" id="{11DE590E-1321-9F45-FEFA-9194082318E0}"/>
              </a:ext>
            </a:extLst>
          </p:cNvPr>
          <p:cNvSpPr/>
          <p:nvPr/>
        </p:nvSpPr>
        <p:spPr>
          <a:xfrm>
            <a:off x="5104117" y="3248317"/>
            <a:ext cx="54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Ellipszis 56">
            <a:extLst>
              <a:ext uri="{FF2B5EF4-FFF2-40B4-BE49-F238E27FC236}">
                <a16:creationId xmlns:a16="http://schemas.microsoft.com/office/drawing/2014/main" id="{DBBBED7D-E3B7-A0B1-ADC3-31E926A7AFE3}"/>
              </a:ext>
            </a:extLst>
          </p:cNvPr>
          <p:cNvSpPr/>
          <p:nvPr/>
        </p:nvSpPr>
        <p:spPr>
          <a:xfrm>
            <a:off x="5265090" y="1462380"/>
            <a:ext cx="54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Ellipszis 57">
            <a:extLst>
              <a:ext uri="{FF2B5EF4-FFF2-40B4-BE49-F238E27FC236}">
                <a16:creationId xmlns:a16="http://schemas.microsoft.com/office/drawing/2014/main" id="{E0E5C542-F8A3-EEAD-3BE4-FC08A313DBEB}"/>
              </a:ext>
            </a:extLst>
          </p:cNvPr>
          <p:cNvSpPr/>
          <p:nvPr/>
        </p:nvSpPr>
        <p:spPr>
          <a:xfrm>
            <a:off x="5104117" y="926122"/>
            <a:ext cx="54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12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D19E10-1718-B885-B415-28D0E40B3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3999" y="1226670"/>
            <a:ext cx="8849801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Csiga</a:t>
            </a:r>
          </a:p>
        </p:txBody>
      </p:sp>
      <p:sp>
        <p:nvSpPr>
          <p:cNvPr id="2" name="Tilos tábla 1">
            <a:extLst>
              <a:ext uri="{FF2B5EF4-FFF2-40B4-BE49-F238E27FC236}">
                <a16:creationId xmlns:a16="http://schemas.microsoft.com/office/drawing/2014/main" id="{6474F8A3-DEEA-6066-57E6-7CED3E88C270}"/>
              </a:ext>
            </a:extLst>
          </p:cNvPr>
          <p:cNvSpPr/>
          <p:nvPr/>
        </p:nvSpPr>
        <p:spPr>
          <a:xfrm>
            <a:off x="4588899" y="1496670"/>
            <a:ext cx="4680000" cy="4680000"/>
          </a:xfrm>
          <a:prstGeom prst="noSmoking">
            <a:avLst>
              <a:gd name="adj" fmla="val 1208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1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Dugóhúzó</a:t>
            </a:r>
          </a:p>
        </p:txBody>
      </p:sp>
      <p:pic>
        <p:nvPicPr>
          <p:cNvPr id="5" name="Kép 4" descr="A képen kézieszköz, szerszám, kés, Régi szerszám látható&#10;&#10;Automatikusan generált leírás">
            <a:extLst>
              <a:ext uri="{FF2B5EF4-FFF2-40B4-BE49-F238E27FC236}">
                <a16:creationId xmlns:a16="http://schemas.microsoft.com/office/drawing/2014/main" id="{98C640CD-37E7-90D2-BF9D-4DD4551F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00" y="1226670"/>
            <a:ext cx="783000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60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ézieszköz, szerszám, kés, Régi szerszám látható&#10;&#10;Automatikusan generált leírás">
            <a:extLst>
              <a:ext uri="{FF2B5EF4-FFF2-40B4-BE49-F238E27FC236}">
                <a16:creationId xmlns:a16="http://schemas.microsoft.com/office/drawing/2014/main" id="{98C640CD-37E7-90D2-BF9D-4DD4551F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4898" y="-4658565"/>
            <a:ext cx="21600000" cy="14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58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fémáru, lánc látható&#10;&#10;Automatikusan generált leírás">
            <a:extLst>
              <a:ext uri="{FF2B5EF4-FFF2-40B4-BE49-F238E27FC236}">
                <a16:creationId xmlns:a16="http://schemas.microsoft.com/office/drawing/2014/main" id="{A5267EE5-612A-CB95-10FE-6EF43B471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8B78AB78-91C1-3519-3C2F-A0554F9EA284}"/>
              </a:ext>
            </a:extLst>
          </p:cNvPr>
          <p:cNvGrpSpPr/>
          <p:nvPr/>
        </p:nvGrpSpPr>
        <p:grpSpPr>
          <a:xfrm>
            <a:off x="5781675" y="832741"/>
            <a:ext cx="5981700" cy="6028341"/>
            <a:chOff x="4829175" y="832741"/>
            <a:chExt cx="5981700" cy="602834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B44EDAB-0CDF-00EE-7758-735036A6D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175" y="832741"/>
              <a:ext cx="5981700" cy="602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9CF1FCD3-3634-BC1F-A502-21E22A76918F}"/>
                </a:ext>
              </a:extLst>
            </p:cNvPr>
            <p:cNvSpPr txBox="1"/>
            <p:nvPr/>
          </p:nvSpPr>
          <p:spPr>
            <a:xfrm>
              <a:off x="8070652" y="6068672"/>
              <a:ext cx="226456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balmenetes</a:t>
              </a: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52750F20-5564-05D8-F792-DA3611330F3F}"/>
                </a:ext>
              </a:extLst>
            </p:cNvPr>
            <p:cNvSpPr txBox="1"/>
            <p:nvPr/>
          </p:nvSpPr>
          <p:spPr>
            <a:xfrm>
              <a:off x="5320308" y="6068672"/>
              <a:ext cx="226456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jobbmenetes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7F21539-6C1B-B5C8-3D11-D0E33EAB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4" y="2809875"/>
            <a:ext cx="467677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Csavar</a:t>
            </a:r>
          </a:p>
          <a:p>
            <a:pPr marL="457200" lvl="1" indent="0">
              <a:buNone/>
            </a:pPr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jobbmenetes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(általános)</a:t>
            </a:r>
          </a:p>
          <a:p>
            <a:pPr marL="457200" lvl="1" indent="0">
              <a:buNone/>
            </a:pPr>
            <a:r>
              <a:rPr lang="hu-HU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balmenetes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(ritka)</a:t>
            </a:r>
          </a:p>
          <a:p>
            <a:pPr marL="457200" lvl="1" indent="0">
              <a:buNone/>
            </a:pP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kilazulás megakadályozása</a:t>
            </a:r>
            <a:b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    (pl. kerékpár pedál)</a:t>
            </a:r>
          </a:p>
          <a:p>
            <a:pPr marL="457200" lvl="1" indent="0">
              <a:buNone/>
            </a:pP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huzalfeszítő</a:t>
            </a:r>
            <a:br>
              <a:rPr lang="hu-HU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hu-H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F21539-6C1B-B5C8-3D11-D0E33EAB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9251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24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199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Cukormolekula (szacharóz)</a:t>
            </a:r>
          </a:p>
          <a:p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Nyíl: lefelé mutató 1">
            <a:extLst>
              <a:ext uri="{FF2B5EF4-FFF2-40B4-BE49-F238E27FC236}">
                <a16:creationId xmlns:a16="http://schemas.microsoft.com/office/drawing/2014/main" id="{C2C0B1C3-E24E-FAED-2978-AF328C4C8A33}"/>
              </a:ext>
            </a:extLst>
          </p:cNvPr>
          <p:cNvSpPr/>
          <p:nvPr/>
        </p:nvSpPr>
        <p:spPr>
          <a:xfrm>
            <a:off x="2368046" y="1814983"/>
            <a:ext cx="501588" cy="88776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74BE5C7-8C98-3C60-F5EA-6A0D8713F124}"/>
              </a:ext>
            </a:extLst>
          </p:cNvPr>
          <p:cNvSpPr txBox="1"/>
          <p:nvPr/>
        </p:nvSpPr>
        <p:spPr>
          <a:xfrm>
            <a:off x="1420122" y="2756730"/>
            <a:ext cx="2641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optikai aktivitás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D806C8-6FAF-C5FD-A89C-00A393A1F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32" y="1226669"/>
            <a:ext cx="4556961" cy="40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 descr="A képen kör, művészet látható&#10;&#10;Automatikusan generált leírás">
            <a:extLst>
              <a:ext uri="{FF2B5EF4-FFF2-40B4-BE49-F238E27FC236}">
                <a16:creationId xmlns:a16="http://schemas.microsoft.com/office/drawing/2014/main" id="{DEEC2160-5288-F204-2F16-38B8BAE5C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92" y="3323389"/>
            <a:ext cx="4179400" cy="33396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71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ör, művészet látható&#10;&#10;Automatikusan generált leírás">
            <a:extLst>
              <a:ext uri="{FF2B5EF4-FFF2-40B4-BE49-F238E27FC236}">
                <a16:creationId xmlns:a16="http://schemas.microsoft.com/office/drawing/2014/main" id="{DEEC2160-5288-F204-2F16-38B8BAE5C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8" y="0"/>
            <a:ext cx="8582524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77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4C5090E-A5BC-CAFD-C0AF-C8CBEB7C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Testek irányítottsága a gyakorlatban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DA9BD9E5-B9CC-E3DF-4F18-B4E002FBA059}"/>
              </a:ext>
            </a:extLst>
          </p:cNvPr>
          <p:cNvSpPr txBox="1">
            <a:spLocks/>
          </p:cNvSpPr>
          <p:nvPr/>
        </p:nvSpPr>
        <p:spPr>
          <a:xfrm>
            <a:off x="838200" y="1226670"/>
            <a:ext cx="10515600" cy="5117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Illatanyagok molekulái</a:t>
            </a:r>
          </a:p>
          <a:p>
            <a:pPr marL="457200" lvl="1" indent="0">
              <a:buNone/>
            </a:pP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hu-HU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limonén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: citrom–fenyőgyanta</a:t>
            </a:r>
          </a:p>
          <a:p>
            <a:pPr marL="457200" lvl="1" indent="0">
              <a:buNone/>
            </a:pP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hu-HU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karvon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: menta–kömény</a:t>
            </a:r>
          </a:p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Gyógyszermolekulák</a:t>
            </a:r>
          </a:p>
          <a:p>
            <a:pPr marL="457200" lvl="1" indent="0">
              <a:buNone/>
            </a:pPr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hu-HU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Cetirizin</a:t>
            </a: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hu-HU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Ibuprofén</a:t>
            </a:r>
            <a:endParaRPr lang="hu-HU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Aminosavak, DNS</a:t>
            </a:r>
          </a:p>
          <a:p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0C8099-7C4B-DF6C-79B4-C39168BA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1226670"/>
            <a:ext cx="276225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04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Csoportba foglalás 78">
            <a:extLst>
              <a:ext uri="{FF2B5EF4-FFF2-40B4-BE49-F238E27FC236}">
                <a16:creationId xmlns:a16="http://schemas.microsoft.com/office/drawing/2014/main" id="{D713412B-8246-A51F-30A2-06AE4813EBA7}"/>
              </a:ext>
            </a:extLst>
          </p:cNvPr>
          <p:cNvGrpSpPr/>
          <p:nvPr/>
        </p:nvGrpSpPr>
        <p:grpSpPr>
          <a:xfrm>
            <a:off x="259661" y="3190463"/>
            <a:ext cx="761442" cy="457200"/>
            <a:chOff x="259661" y="3190463"/>
            <a:chExt cx="761442" cy="457200"/>
          </a:xfrm>
        </p:grpSpPr>
        <p:sp>
          <p:nvSpPr>
            <p:cNvPr id="78" name="Szabadkézi sokszög: alakzat 77">
              <a:extLst>
                <a:ext uri="{FF2B5EF4-FFF2-40B4-BE49-F238E27FC236}">
                  <a16:creationId xmlns:a16="http://schemas.microsoft.com/office/drawing/2014/main" id="{CB783351-F473-E514-42B4-F1063C62A3F8}"/>
                </a:ext>
              </a:extLst>
            </p:cNvPr>
            <p:cNvSpPr/>
            <p:nvPr/>
          </p:nvSpPr>
          <p:spPr>
            <a:xfrm>
              <a:off x="458997" y="3244215"/>
              <a:ext cx="360000" cy="360000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rgbClr val="64A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sp>
          <p:nvSpPr>
            <p:cNvPr id="29" name="Szabadkézi sokszög: alakzat 28">
              <a:extLst>
                <a:ext uri="{FF2B5EF4-FFF2-40B4-BE49-F238E27FC236}">
                  <a16:creationId xmlns:a16="http://schemas.microsoft.com/office/drawing/2014/main" id="{F827FD3B-08C4-6384-1E50-C3B368977D14}"/>
                </a:ext>
              </a:extLst>
            </p:cNvPr>
            <p:cNvSpPr/>
            <p:nvPr/>
          </p:nvSpPr>
          <p:spPr>
            <a:xfrm>
              <a:off x="259661" y="3190463"/>
              <a:ext cx="761442" cy="457200"/>
            </a:xfrm>
            <a:custGeom>
              <a:avLst/>
              <a:gdLst>
                <a:gd name="connsiteX0" fmla="*/ 513066 w 761442"/>
                <a:gd name="connsiteY0" fmla="*/ 365760 h 457200"/>
                <a:gd name="connsiteX1" fmla="*/ 520686 w 761442"/>
                <a:gd name="connsiteY1" fmla="*/ 100013 h 457200"/>
                <a:gd name="connsiteX2" fmla="*/ 694041 w 761442"/>
                <a:gd name="connsiteY2" fmla="*/ 239077 h 457200"/>
                <a:gd name="connsiteX3" fmla="*/ 513066 w 761442"/>
                <a:gd name="connsiteY3" fmla="*/ 365760 h 457200"/>
                <a:gd name="connsiteX4" fmla="*/ 138734 w 761442"/>
                <a:gd name="connsiteY4" fmla="*/ 169545 h 457200"/>
                <a:gd name="connsiteX5" fmla="*/ 239699 w 761442"/>
                <a:gd name="connsiteY5" fmla="*/ 100965 h 457200"/>
                <a:gd name="connsiteX6" fmla="*/ 248271 w 761442"/>
                <a:gd name="connsiteY6" fmla="*/ 365760 h 457200"/>
                <a:gd name="connsiteX7" fmla="*/ 67296 w 761442"/>
                <a:gd name="connsiteY7" fmla="*/ 239077 h 457200"/>
                <a:gd name="connsiteX8" fmla="*/ 138734 w 761442"/>
                <a:gd name="connsiteY8" fmla="*/ 169545 h 457200"/>
                <a:gd name="connsiteX9" fmla="*/ 138734 w 761442"/>
                <a:gd name="connsiteY9" fmla="*/ 169545 h 457200"/>
                <a:gd name="connsiteX10" fmla="*/ 380669 w 761442"/>
                <a:gd name="connsiteY10" fmla="*/ 381000 h 457200"/>
                <a:gd name="connsiteX11" fmla="*/ 228269 w 761442"/>
                <a:gd name="connsiteY11" fmla="*/ 228600 h 457200"/>
                <a:gd name="connsiteX12" fmla="*/ 380669 w 761442"/>
                <a:gd name="connsiteY12" fmla="*/ 76200 h 457200"/>
                <a:gd name="connsiteX13" fmla="*/ 533069 w 761442"/>
                <a:gd name="connsiteY13" fmla="*/ 228600 h 457200"/>
                <a:gd name="connsiteX14" fmla="*/ 380669 w 761442"/>
                <a:gd name="connsiteY14" fmla="*/ 381000 h 457200"/>
                <a:gd name="connsiteX15" fmla="*/ 751191 w 761442"/>
                <a:gd name="connsiteY15" fmla="*/ 212408 h 457200"/>
                <a:gd name="connsiteX16" fmla="*/ 380669 w 761442"/>
                <a:gd name="connsiteY16" fmla="*/ 0 h 457200"/>
                <a:gd name="connsiteX17" fmla="*/ 10146 w 761442"/>
                <a:gd name="connsiteY17" fmla="*/ 212408 h 457200"/>
                <a:gd name="connsiteX18" fmla="*/ 12051 w 761442"/>
                <a:gd name="connsiteY18" fmla="*/ 269558 h 457200"/>
                <a:gd name="connsiteX19" fmla="*/ 380669 w 761442"/>
                <a:gd name="connsiteY19" fmla="*/ 457200 h 457200"/>
                <a:gd name="connsiteX20" fmla="*/ 750239 w 761442"/>
                <a:gd name="connsiteY20" fmla="*/ 269558 h 457200"/>
                <a:gd name="connsiteX21" fmla="*/ 751191 w 761442"/>
                <a:gd name="connsiteY21" fmla="*/ 212408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61442" h="457200">
                  <a:moveTo>
                    <a:pt x="513066" y="365760"/>
                  </a:moveTo>
                  <a:cubicBezTo>
                    <a:pt x="587361" y="294323"/>
                    <a:pt x="591171" y="176213"/>
                    <a:pt x="520686" y="100013"/>
                  </a:cubicBezTo>
                  <a:cubicBezTo>
                    <a:pt x="595934" y="139065"/>
                    <a:pt x="657846" y="199073"/>
                    <a:pt x="694041" y="239077"/>
                  </a:cubicBezTo>
                  <a:cubicBezTo>
                    <a:pt x="655941" y="276225"/>
                    <a:pt x="591171" y="331470"/>
                    <a:pt x="513066" y="365760"/>
                  </a:cubicBezTo>
                  <a:close/>
                  <a:moveTo>
                    <a:pt x="138734" y="169545"/>
                  </a:moveTo>
                  <a:cubicBezTo>
                    <a:pt x="170166" y="142875"/>
                    <a:pt x="203504" y="120015"/>
                    <a:pt x="239699" y="100965"/>
                  </a:cubicBezTo>
                  <a:cubicBezTo>
                    <a:pt x="170166" y="177165"/>
                    <a:pt x="173976" y="294323"/>
                    <a:pt x="248271" y="365760"/>
                  </a:cubicBezTo>
                  <a:cubicBezTo>
                    <a:pt x="170166" y="331470"/>
                    <a:pt x="104444" y="276225"/>
                    <a:pt x="67296" y="239077"/>
                  </a:cubicBezTo>
                  <a:cubicBezTo>
                    <a:pt x="89204" y="214313"/>
                    <a:pt x="113016" y="191452"/>
                    <a:pt x="138734" y="169545"/>
                  </a:cubicBezTo>
                  <a:lnTo>
                    <a:pt x="138734" y="169545"/>
                  </a:lnTo>
                  <a:close/>
                  <a:moveTo>
                    <a:pt x="380669" y="381000"/>
                  </a:moveTo>
                  <a:cubicBezTo>
                    <a:pt x="296849" y="381000"/>
                    <a:pt x="228269" y="312420"/>
                    <a:pt x="228269" y="228600"/>
                  </a:cubicBezTo>
                  <a:cubicBezTo>
                    <a:pt x="228269" y="144780"/>
                    <a:pt x="296849" y="76200"/>
                    <a:pt x="380669" y="76200"/>
                  </a:cubicBezTo>
                  <a:cubicBezTo>
                    <a:pt x="464489" y="76200"/>
                    <a:pt x="533069" y="144780"/>
                    <a:pt x="533069" y="228600"/>
                  </a:cubicBezTo>
                  <a:cubicBezTo>
                    <a:pt x="533069" y="312420"/>
                    <a:pt x="464489" y="381000"/>
                    <a:pt x="380669" y="381000"/>
                  </a:cubicBezTo>
                  <a:close/>
                  <a:moveTo>
                    <a:pt x="751191" y="212408"/>
                  </a:moveTo>
                  <a:cubicBezTo>
                    <a:pt x="695946" y="147638"/>
                    <a:pt x="551166" y="0"/>
                    <a:pt x="380669" y="0"/>
                  </a:cubicBezTo>
                  <a:cubicBezTo>
                    <a:pt x="210171" y="0"/>
                    <a:pt x="65391" y="147638"/>
                    <a:pt x="10146" y="212408"/>
                  </a:cubicBezTo>
                  <a:cubicBezTo>
                    <a:pt x="-4141" y="229552"/>
                    <a:pt x="-3189" y="253365"/>
                    <a:pt x="12051" y="269558"/>
                  </a:cubicBezTo>
                  <a:cubicBezTo>
                    <a:pt x="68249" y="328613"/>
                    <a:pt x="212076" y="457200"/>
                    <a:pt x="380669" y="457200"/>
                  </a:cubicBezTo>
                  <a:cubicBezTo>
                    <a:pt x="549261" y="457200"/>
                    <a:pt x="693089" y="328613"/>
                    <a:pt x="750239" y="269558"/>
                  </a:cubicBezTo>
                  <a:cubicBezTo>
                    <a:pt x="764526" y="254318"/>
                    <a:pt x="765479" y="229552"/>
                    <a:pt x="751191" y="2124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sp>
          <p:nvSpPr>
            <p:cNvPr id="30" name="Szabadkézi sokszög: alakzat 29">
              <a:extLst>
                <a:ext uri="{FF2B5EF4-FFF2-40B4-BE49-F238E27FC236}">
                  <a16:creationId xmlns:a16="http://schemas.microsoft.com/office/drawing/2014/main" id="{89BB01A6-4641-9B02-5E79-6F3CFD15BD43}"/>
                </a:ext>
              </a:extLst>
            </p:cNvPr>
            <p:cNvSpPr/>
            <p:nvPr/>
          </p:nvSpPr>
          <p:spPr>
            <a:xfrm>
              <a:off x="565647" y="3344683"/>
              <a:ext cx="150717" cy="150717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</p:grpSp>
      <p:cxnSp>
        <p:nvCxnSpPr>
          <p:cNvPr id="56" name="Egyenes összekötő 55">
            <a:extLst>
              <a:ext uri="{FF2B5EF4-FFF2-40B4-BE49-F238E27FC236}">
                <a16:creationId xmlns:a16="http://schemas.microsoft.com/office/drawing/2014/main" id="{D74B8D4C-328F-7A12-E02C-B74811AE4028}"/>
              </a:ext>
            </a:extLst>
          </p:cNvPr>
          <p:cNvCxnSpPr>
            <a:cxnSpLocks/>
          </p:cNvCxnSpPr>
          <p:nvPr/>
        </p:nvCxnSpPr>
        <p:spPr>
          <a:xfrm>
            <a:off x="4883392" y="4509000"/>
            <a:ext cx="644061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88952D67-2C45-06DF-5252-B56FB25F9BA6}"/>
              </a:ext>
            </a:extLst>
          </p:cNvPr>
          <p:cNvCxnSpPr>
            <a:cxnSpLocks/>
            <a:stCxn id="15" idx="0"/>
            <a:endCxn id="32" idx="0"/>
          </p:cNvCxnSpPr>
          <p:nvPr/>
        </p:nvCxnSpPr>
        <p:spPr>
          <a:xfrm>
            <a:off x="4888031" y="2349000"/>
            <a:ext cx="644061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7AF68C3-3B04-D229-9D8A-A73F8B191B0B}"/>
              </a:ext>
            </a:extLst>
          </p:cNvPr>
          <p:cNvCxnSpPr>
            <a:cxnSpLocks/>
          </p:cNvCxnSpPr>
          <p:nvPr/>
        </p:nvCxnSpPr>
        <p:spPr>
          <a:xfrm>
            <a:off x="8103701" y="1087282"/>
            <a:ext cx="0" cy="4611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Csoportba foglalás 75">
            <a:extLst>
              <a:ext uri="{FF2B5EF4-FFF2-40B4-BE49-F238E27FC236}">
                <a16:creationId xmlns:a16="http://schemas.microsoft.com/office/drawing/2014/main" id="{9755A332-8139-50EE-0AFC-70B1E05B8FDB}"/>
              </a:ext>
            </a:extLst>
          </p:cNvPr>
          <p:cNvGrpSpPr/>
          <p:nvPr/>
        </p:nvGrpSpPr>
        <p:grpSpPr>
          <a:xfrm>
            <a:off x="640241" y="2358937"/>
            <a:ext cx="4247767" cy="2150063"/>
            <a:chOff x="640241" y="2358937"/>
            <a:chExt cx="4247767" cy="2150063"/>
          </a:xfrm>
        </p:grpSpPr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D320E34D-DF6D-CB19-76BC-AF682AEEA5F1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H="1" flipV="1">
              <a:off x="640373" y="3419063"/>
              <a:ext cx="4247570" cy="1089937"/>
            </a:xfrm>
            <a:prstGeom prst="line">
              <a:avLst/>
            </a:prstGeom>
            <a:ln w="158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18">
              <a:extLst>
                <a:ext uri="{FF2B5EF4-FFF2-40B4-BE49-F238E27FC236}">
                  <a16:creationId xmlns:a16="http://schemas.microsoft.com/office/drawing/2014/main" id="{E98B1DE3-91F0-5684-B5D0-17FF1F381C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241" y="2358937"/>
              <a:ext cx="4247767" cy="1060125"/>
            </a:xfrm>
            <a:prstGeom prst="line">
              <a:avLst/>
            </a:prstGeom>
            <a:ln w="15875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Csoportba foglalás 76">
            <a:extLst>
              <a:ext uri="{FF2B5EF4-FFF2-40B4-BE49-F238E27FC236}">
                <a16:creationId xmlns:a16="http://schemas.microsoft.com/office/drawing/2014/main" id="{92750DC9-8480-36D5-592E-F26BF556BF72}"/>
              </a:ext>
            </a:extLst>
          </p:cNvPr>
          <p:cNvGrpSpPr/>
          <p:nvPr/>
        </p:nvGrpSpPr>
        <p:grpSpPr>
          <a:xfrm>
            <a:off x="640241" y="2349000"/>
            <a:ext cx="10688407" cy="2160000"/>
            <a:chOff x="640241" y="2349000"/>
            <a:chExt cx="10688407" cy="2160000"/>
          </a:xfrm>
        </p:grpSpPr>
        <p:cxnSp>
          <p:nvCxnSpPr>
            <p:cNvPr id="36" name="Egyenes összekötő 35">
              <a:extLst>
                <a:ext uri="{FF2B5EF4-FFF2-40B4-BE49-F238E27FC236}">
                  <a16:creationId xmlns:a16="http://schemas.microsoft.com/office/drawing/2014/main" id="{1D8F317F-A50A-3ABC-2E00-A3F81D15DEF4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H="1" flipV="1">
              <a:off x="640330" y="3419063"/>
              <a:ext cx="10688230" cy="108993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EA05E3CF-41ED-35CB-432A-86447220E70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640241" y="2349000"/>
              <a:ext cx="10688407" cy="1070064"/>
            </a:xfrm>
            <a:prstGeom prst="line">
              <a:avLst/>
            </a:prstGeom>
            <a:ln w="15875">
              <a:solidFill>
                <a:srgbClr val="FF0000">
                  <a:alpha val="97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80D373FE-2852-0482-3340-0EF704D8C7B2}"/>
              </a:ext>
            </a:extLst>
          </p:cNvPr>
          <p:cNvGrpSpPr/>
          <p:nvPr/>
        </p:nvGrpSpPr>
        <p:grpSpPr>
          <a:xfrm>
            <a:off x="4805320" y="2349000"/>
            <a:ext cx="6606039" cy="2160000"/>
            <a:chOff x="5113432" y="2349000"/>
            <a:chExt cx="6606039" cy="2160000"/>
          </a:xfrm>
        </p:grpSpPr>
        <p:grpSp>
          <p:nvGrpSpPr>
            <p:cNvPr id="24" name="Csoportba foglalás 23">
              <a:extLst>
                <a:ext uri="{FF2B5EF4-FFF2-40B4-BE49-F238E27FC236}">
                  <a16:creationId xmlns:a16="http://schemas.microsoft.com/office/drawing/2014/main" id="{139B55FB-E053-8108-BC87-136357C1CB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13432" y="2349000"/>
              <a:ext cx="165422" cy="2160000"/>
              <a:chOff x="4553673" y="4221831"/>
              <a:chExt cx="120017" cy="1567127"/>
            </a:xfrm>
          </p:grpSpPr>
          <p:sp>
            <p:nvSpPr>
              <p:cNvPr id="16" name="Trapezoid 15">
                <a:extLst>
                  <a:ext uri="{FF2B5EF4-FFF2-40B4-BE49-F238E27FC236}">
                    <a16:creationId xmlns:a16="http://schemas.microsoft.com/office/drawing/2014/main" id="{8195DD9B-F798-1771-0E0C-4F7EF1757124}"/>
                  </a:ext>
                </a:extLst>
              </p:cNvPr>
              <p:cNvSpPr/>
              <p:nvPr/>
            </p:nvSpPr>
            <p:spPr>
              <a:xfrm>
                <a:off x="4553675" y="4441904"/>
                <a:ext cx="120015" cy="309166"/>
              </a:xfrm>
              <a:prstGeom prst="trapezoid">
                <a:avLst>
                  <a:gd name="adj" fmla="val 9127"/>
                </a:avLst>
              </a:prstGeom>
              <a:solidFill>
                <a:srgbClr val="66FF33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20" name="Csoportba foglalás 19">
                <a:extLst>
                  <a:ext uri="{FF2B5EF4-FFF2-40B4-BE49-F238E27FC236}">
                    <a16:creationId xmlns:a16="http://schemas.microsoft.com/office/drawing/2014/main" id="{9378E0EE-0C77-9D06-E8EC-80BD972CFA68}"/>
                  </a:ext>
                </a:extLst>
              </p:cNvPr>
              <p:cNvGrpSpPr/>
              <p:nvPr/>
            </p:nvGrpSpPr>
            <p:grpSpPr>
              <a:xfrm>
                <a:off x="4568039" y="4221831"/>
                <a:ext cx="91285" cy="201998"/>
                <a:chOff x="4667328" y="4221831"/>
                <a:chExt cx="91285" cy="201998"/>
              </a:xfrm>
            </p:grpSpPr>
            <p:sp>
              <p:nvSpPr>
                <p:cNvPr id="15" name="Háromszög 14">
                  <a:extLst>
                    <a:ext uri="{FF2B5EF4-FFF2-40B4-BE49-F238E27FC236}">
                      <a16:creationId xmlns:a16="http://schemas.microsoft.com/office/drawing/2014/main" id="{F112CE4E-6C9B-8D3B-2379-0F02966F5966}"/>
                    </a:ext>
                  </a:extLst>
                </p:cNvPr>
                <p:cNvSpPr/>
                <p:nvPr/>
              </p:nvSpPr>
              <p:spPr>
                <a:xfrm>
                  <a:off x="4694970" y="4221831"/>
                  <a:ext cx="36000" cy="89535"/>
                </a:xfrm>
                <a:prstGeom prst="triangl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7" name="Trapezoid 16">
                  <a:extLst>
                    <a:ext uri="{FF2B5EF4-FFF2-40B4-BE49-F238E27FC236}">
                      <a16:creationId xmlns:a16="http://schemas.microsoft.com/office/drawing/2014/main" id="{3671AB5E-24EB-D558-CCA6-AF6DE238C9F6}"/>
                    </a:ext>
                  </a:extLst>
                </p:cNvPr>
                <p:cNvSpPr/>
                <p:nvPr/>
              </p:nvSpPr>
              <p:spPr>
                <a:xfrm>
                  <a:off x="4667328" y="4311366"/>
                  <a:ext cx="91285" cy="112463"/>
                </a:xfrm>
                <a:prstGeom prst="trapezoid">
                  <a:avLst>
                    <a:gd name="adj" fmla="val 17475"/>
                  </a:avLst>
                </a:prstGeom>
                <a:solidFill>
                  <a:srgbClr val="66FF3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3" name="Folyamatábra: Befejezés 22">
                <a:extLst>
                  <a:ext uri="{FF2B5EF4-FFF2-40B4-BE49-F238E27FC236}">
                    <a16:creationId xmlns:a16="http://schemas.microsoft.com/office/drawing/2014/main" id="{E3220672-531D-A121-771C-BD838519ABA5}"/>
                  </a:ext>
                </a:extLst>
              </p:cNvPr>
              <p:cNvSpPr/>
              <p:nvPr/>
            </p:nvSpPr>
            <p:spPr>
              <a:xfrm rot="5400000">
                <a:off x="4565993" y="5713119"/>
                <a:ext cx="95250" cy="56427"/>
              </a:xfrm>
              <a:prstGeom prst="flowChartTermina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" name="Trapezoid 20">
                <a:extLst>
                  <a:ext uri="{FF2B5EF4-FFF2-40B4-BE49-F238E27FC236}">
                    <a16:creationId xmlns:a16="http://schemas.microsoft.com/office/drawing/2014/main" id="{9D10D0A6-4A9A-865C-1B90-38712465CCCA}"/>
                  </a:ext>
                </a:extLst>
              </p:cNvPr>
              <p:cNvSpPr/>
              <p:nvPr/>
            </p:nvSpPr>
            <p:spPr>
              <a:xfrm flipV="1">
                <a:off x="4553673" y="4769145"/>
                <a:ext cx="120015" cy="954112"/>
              </a:xfrm>
              <a:prstGeom prst="trapezoid">
                <a:avLst>
                  <a:gd name="adj" fmla="val 9127"/>
                </a:avLst>
              </a:prstGeom>
              <a:solidFill>
                <a:srgbClr val="66FF33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5" name="Csoportba foglalás 24">
              <a:extLst>
                <a:ext uri="{FF2B5EF4-FFF2-40B4-BE49-F238E27FC236}">
                  <a16:creationId xmlns:a16="http://schemas.microsoft.com/office/drawing/2014/main" id="{754F69BF-C50E-893B-56A2-B7AC0974C0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554049" y="2349000"/>
              <a:ext cx="165422" cy="2160000"/>
              <a:chOff x="4553673" y="4221831"/>
              <a:chExt cx="120017" cy="1567127"/>
            </a:xfrm>
          </p:grpSpPr>
          <p:sp>
            <p:nvSpPr>
              <p:cNvPr id="26" name="Trapezoid 25">
                <a:extLst>
                  <a:ext uri="{FF2B5EF4-FFF2-40B4-BE49-F238E27FC236}">
                    <a16:creationId xmlns:a16="http://schemas.microsoft.com/office/drawing/2014/main" id="{DDACA5F1-AA0E-B84C-83F3-9BAE949E5B10}"/>
                  </a:ext>
                </a:extLst>
              </p:cNvPr>
              <p:cNvSpPr/>
              <p:nvPr/>
            </p:nvSpPr>
            <p:spPr>
              <a:xfrm>
                <a:off x="4553675" y="4441904"/>
                <a:ext cx="120015" cy="309166"/>
              </a:xfrm>
              <a:prstGeom prst="trapezoid">
                <a:avLst>
                  <a:gd name="adj" fmla="val 9127"/>
                </a:avLst>
              </a:prstGeom>
              <a:solidFill>
                <a:srgbClr val="66FF33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27" name="Csoportba foglalás 26">
                <a:extLst>
                  <a:ext uri="{FF2B5EF4-FFF2-40B4-BE49-F238E27FC236}">
                    <a16:creationId xmlns:a16="http://schemas.microsoft.com/office/drawing/2014/main" id="{065C089A-A672-4844-AE1B-63CEAB926CBF}"/>
                  </a:ext>
                </a:extLst>
              </p:cNvPr>
              <p:cNvGrpSpPr/>
              <p:nvPr/>
            </p:nvGrpSpPr>
            <p:grpSpPr>
              <a:xfrm>
                <a:off x="4568039" y="4221831"/>
                <a:ext cx="91285" cy="201998"/>
                <a:chOff x="4667328" y="4221831"/>
                <a:chExt cx="91285" cy="201998"/>
              </a:xfrm>
            </p:grpSpPr>
            <p:sp>
              <p:nvSpPr>
                <p:cNvPr id="32" name="Háromszög 31">
                  <a:extLst>
                    <a:ext uri="{FF2B5EF4-FFF2-40B4-BE49-F238E27FC236}">
                      <a16:creationId xmlns:a16="http://schemas.microsoft.com/office/drawing/2014/main" id="{DCF1913C-4D26-F93D-A1D7-FDDC783EF6F2}"/>
                    </a:ext>
                  </a:extLst>
                </p:cNvPr>
                <p:cNvSpPr/>
                <p:nvPr/>
              </p:nvSpPr>
              <p:spPr>
                <a:xfrm>
                  <a:off x="4694970" y="4221831"/>
                  <a:ext cx="36000" cy="89535"/>
                </a:xfrm>
                <a:prstGeom prst="triangl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33" name="Trapezoid 32">
                  <a:extLst>
                    <a:ext uri="{FF2B5EF4-FFF2-40B4-BE49-F238E27FC236}">
                      <a16:creationId xmlns:a16="http://schemas.microsoft.com/office/drawing/2014/main" id="{E2FFD236-0136-4FE5-263A-26DD38CBD7B5}"/>
                    </a:ext>
                  </a:extLst>
                </p:cNvPr>
                <p:cNvSpPr/>
                <p:nvPr/>
              </p:nvSpPr>
              <p:spPr>
                <a:xfrm>
                  <a:off x="4667328" y="4311366"/>
                  <a:ext cx="91285" cy="112463"/>
                </a:xfrm>
                <a:prstGeom prst="trapezoid">
                  <a:avLst>
                    <a:gd name="adj" fmla="val 17475"/>
                  </a:avLst>
                </a:prstGeom>
                <a:solidFill>
                  <a:srgbClr val="66FF33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28" name="Folyamatábra: Befejezés 27">
                <a:extLst>
                  <a:ext uri="{FF2B5EF4-FFF2-40B4-BE49-F238E27FC236}">
                    <a16:creationId xmlns:a16="http://schemas.microsoft.com/office/drawing/2014/main" id="{ABC578E9-BDBF-FFCD-9077-4B46A31D17D5}"/>
                  </a:ext>
                </a:extLst>
              </p:cNvPr>
              <p:cNvSpPr/>
              <p:nvPr/>
            </p:nvSpPr>
            <p:spPr>
              <a:xfrm rot="5400000">
                <a:off x="4565993" y="5713119"/>
                <a:ext cx="95250" cy="56427"/>
              </a:xfrm>
              <a:prstGeom prst="flowChartTermina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" name="Trapezoid 30">
                <a:extLst>
                  <a:ext uri="{FF2B5EF4-FFF2-40B4-BE49-F238E27FC236}">
                    <a16:creationId xmlns:a16="http://schemas.microsoft.com/office/drawing/2014/main" id="{1E51486C-5AA2-E634-8856-4F10F31542C8}"/>
                  </a:ext>
                </a:extLst>
              </p:cNvPr>
              <p:cNvSpPr/>
              <p:nvPr/>
            </p:nvSpPr>
            <p:spPr>
              <a:xfrm flipV="1">
                <a:off x="4553673" y="4769145"/>
                <a:ext cx="120015" cy="954112"/>
              </a:xfrm>
              <a:prstGeom prst="trapezoid">
                <a:avLst>
                  <a:gd name="adj" fmla="val 9127"/>
                </a:avLst>
              </a:prstGeom>
              <a:solidFill>
                <a:srgbClr val="66FF33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32BD8D1E-58A0-4841-07C8-E0EC0EF2DBCF}"/>
              </a:ext>
            </a:extLst>
          </p:cNvPr>
          <p:cNvSpPr txBox="1"/>
          <p:nvPr/>
        </p:nvSpPr>
        <p:spPr>
          <a:xfrm>
            <a:off x="7591316" y="5941371"/>
            <a:ext cx="102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tükör</a:t>
            </a:r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5BB9E683-3EC2-784D-115C-F64E66D4E06B}"/>
              </a:ext>
            </a:extLst>
          </p:cNvPr>
          <p:cNvSpPr txBox="1"/>
          <p:nvPr/>
        </p:nvSpPr>
        <p:spPr>
          <a:xfrm>
            <a:off x="4394474" y="4800017"/>
            <a:ext cx="986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tárgy</a:t>
            </a:r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4A9F3DB2-739F-DAE7-84E5-3361CFF97B63}"/>
              </a:ext>
            </a:extLst>
          </p:cNvPr>
          <p:cNvSpPr txBox="1"/>
          <p:nvPr/>
        </p:nvSpPr>
        <p:spPr>
          <a:xfrm>
            <a:off x="10958115" y="4800017"/>
            <a:ext cx="79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kép</a:t>
            </a:r>
          </a:p>
        </p:txBody>
      </p:sp>
      <p:sp>
        <p:nvSpPr>
          <p:cNvPr id="75" name="Ív 74">
            <a:extLst>
              <a:ext uri="{FF2B5EF4-FFF2-40B4-BE49-F238E27FC236}">
                <a16:creationId xmlns:a16="http://schemas.microsoft.com/office/drawing/2014/main" id="{857AE6EF-03C4-34A1-8877-15062647595B}"/>
              </a:ext>
            </a:extLst>
          </p:cNvPr>
          <p:cNvSpPr>
            <a:spLocks noChangeAspect="1"/>
          </p:cNvSpPr>
          <p:nvPr/>
        </p:nvSpPr>
        <p:spPr>
          <a:xfrm>
            <a:off x="-1884115" y="891352"/>
            <a:ext cx="5040000" cy="5040000"/>
          </a:xfrm>
          <a:prstGeom prst="arc">
            <a:avLst>
              <a:gd name="adj1" fmla="val 21276828"/>
              <a:gd name="adj2" fmla="val 355740"/>
            </a:avLst>
          </a:prstGeom>
          <a:solidFill>
            <a:srgbClr val="FF0000">
              <a:alpha val="10196"/>
            </a:srgbClr>
          </a:solidFill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Ív 71">
            <a:extLst>
              <a:ext uri="{FF2B5EF4-FFF2-40B4-BE49-F238E27FC236}">
                <a16:creationId xmlns:a16="http://schemas.microsoft.com/office/drawing/2014/main" id="{6DE33A25-58B7-C0BF-ACFD-6B834893F260}"/>
              </a:ext>
            </a:extLst>
          </p:cNvPr>
          <p:cNvSpPr>
            <a:spLocks/>
          </p:cNvSpPr>
          <p:nvPr/>
        </p:nvSpPr>
        <p:spPr>
          <a:xfrm>
            <a:off x="-1158069" y="1619062"/>
            <a:ext cx="3600000" cy="3600000"/>
          </a:xfrm>
          <a:prstGeom prst="arc">
            <a:avLst>
              <a:gd name="adj1" fmla="val 20768211"/>
              <a:gd name="adj2" fmla="val 867817"/>
            </a:avLst>
          </a:prstGeom>
          <a:solidFill>
            <a:srgbClr val="0000FF">
              <a:alpha val="10196"/>
            </a:srgbClr>
          </a:solidFill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0" name="Cím 1">
            <a:extLst>
              <a:ext uri="{FF2B5EF4-FFF2-40B4-BE49-F238E27FC236}">
                <a16:creationId xmlns:a16="http://schemas.microsoft.com/office/drawing/2014/main" id="{AD459EA9-7A41-32F8-6AD4-4BCC0976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tükörkép nagysága</a:t>
            </a:r>
          </a:p>
        </p:txBody>
      </p:sp>
    </p:spTree>
    <p:extLst>
      <p:ext uri="{BB962C8B-B14F-4D97-AF65-F5344CB8AC3E}">
        <p14:creationId xmlns:p14="http://schemas.microsoft.com/office/powerpoint/2010/main" val="25226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A63493B-FC68-0400-9403-5DE4E7EE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030195"/>
            <a:ext cx="5811746" cy="4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29802EE-D2FB-31BF-4B1B-D07A4A84AD9F}"/>
              </a:ext>
            </a:extLst>
          </p:cNvPr>
          <p:cNvSpPr txBox="1"/>
          <p:nvPr/>
        </p:nvSpPr>
        <p:spPr>
          <a:xfrm>
            <a:off x="284400" y="3316804"/>
            <a:ext cx="10555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Tulajdonságai: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egyenestartó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szögtartó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távolságtartó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irányításváltó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3D98A01-DD92-026F-6DD9-2762CC254D54}"/>
              </a:ext>
            </a:extLst>
          </p:cNvPr>
          <p:cNvSpPr txBox="1"/>
          <p:nvPr/>
        </p:nvSpPr>
        <p:spPr>
          <a:xfrm>
            <a:off x="284253" y="245343"/>
            <a:ext cx="11623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tárgy síktükörben keletkező képe egybeesik a tárgynak a tükör síkjára vonatkozó geometriai tükörképével.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1E9A109-7E51-2F32-6176-0F8EB11641B8}"/>
              </a:ext>
            </a:extLst>
          </p:cNvPr>
          <p:cNvSpPr txBox="1"/>
          <p:nvPr/>
        </p:nvSpPr>
        <p:spPr>
          <a:xfrm>
            <a:off x="284400" y="2122850"/>
            <a:ext cx="10555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síkra vonatkozó tükrözés</a:t>
            </a:r>
            <a:endParaRPr lang="hu-H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(egybevágósági transzformáció)</a:t>
            </a:r>
            <a:endParaRPr lang="hu-HU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Nyíl: lefelé mutató 4">
            <a:extLst>
              <a:ext uri="{FF2B5EF4-FFF2-40B4-BE49-F238E27FC236}">
                <a16:creationId xmlns:a16="http://schemas.microsoft.com/office/drawing/2014/main" id="{2E9EFFAD-3E31-3142-CA6F-F6E878A5CC46}"/>
              </a:ext>
            </a:extLst>
          </p:cNvPr>
          <p:cNvSpPr/>
          <p:nvPr/>
        </p:nvSpPr>
        <p:spPr>
          <a:xfrm>
            <a:off x="2677801" y="1203778"/>
            <a:ext cx="501588" cy="88776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2098F865-6DA2-DAED-419B-997BAB913145}"/>
              </a:ext>
            </a:extLst>
          </p:cNvPr>
          <p:cNvSpPr/>
          <p:nvPr/>
        </p:nvSpPr>
        <p:spPr>
          <a:xfrm>
            <a:off x="6400800" y="2262508"/>
            <a:ext cx="4157222" cy="1432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10A57A9-6C33-B81D-0BD3-E8B3D78281C4}"/>
              </a:ext>
            </a:extLst>
          </p:cNvPr>
          <p:cNvSpPr txBox="1"/>
          <p:nvPr/>
        </p:nvSpPr>
        <p:spPr>
          <a:xfrm>
            <a:off x="8134922" y="2510833"/>
            <a:ext cx="510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5757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  <p:bldP spid="4" grpId="0"/>
      <p:bldP spid="5" grpId="0" animBg="1"/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1DABA3EC-1B08-E9C9-CAC4-DA9824582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61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34DCB36-431E-FE8A-A739-CE8D8786D41C}"/>
              </a:ext>
            </a:extLst>
          </p:cNvPr>
          <p:cNvCxnSpPr>
            <a:cxnSpLocks/>
          </p:cNvCxnSpPr>
          <p:nvPr/>
        </p:nvCxnSpPr>
        <p:spPr>
          <a:xfrm>
            <a:off x="107260" y="3358138"/>
            <a:ext cx="11977480" cy="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7AF68C3-3B04-D229-9D8A-A73F8B191B0B}"/>
              </a:ext>
            </a:extLst>
          </p:cNvPr>
          <p:cNvCxnSpPr>
            <a:cxnSpLocks/>
          </p:cNvCxnSpPr>
          <p:nvPr/>
        </p:nvCxnSpPr>
        <p:spPr>
          <a:xfrm flipH="1">
            <a:off x="8510252" y="530497"/>
            <a:ext cx="0" cy="396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32BD8D1E-58A0-4841-07C8-E0EC0EF2DBCF}"/>
              </a:ext>
            </a:extLst>
          </p:cNvPr>
          <p:cNvSpPr txBox="1"/>
          <p:nvPr/>
        </p:nvSpPr>
        <p:spPr>
          <a:xfrm>
            <a:off x="7969523" y="9579"/>
            <a:ext cx="102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tükör</a:t>
            </a:r>
          </a:p>
        </p:txBody>
      </p:sp>
      <p:sp>
        <p:nvSpPr>
          <p:cNvPr id="64" name="Szövegdoboz 63">
            <a:extLst>
              <a:ext uri="{FF2B5EF4-FFF2-40B4-BE49-F238E27FC236}">
                <a16:creationId xmlns:a16="http://schemas.microsoft.com/office/drawing/2014/main" id="{5BB9E683-3EC2-784D-115C-F64E66D4E06B}"/>
              </a:ext>
            </a:extLst>
          </p:cNvPr>
          <p:cNvSpPr txBox="1"/>
          <p:nvPr/>
        </p:nvSpPr>
        <p:spPr>
          <a:xfrm>
            <a:off x="5308609" y="537483"/>
            <a:ext cx="986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>
                <a:solidFill>
                  <a:srgbClr val="00A0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tárgy</a:t>
            </a:r>
          </a:p>
        </p:txBody>
      </p:sp>
      <p:sp>
        <p:nvSpPr>
          <p:cNvPr id="65" name="Szövegdoboz 64">
            <a:extLst>
              <a:ext uri="{FF2B5EF4-FFF2-40B4-BE49-F238E27FC236}">
                <a16:creationId xmlns:a16="http://schemas.microsoft.com/office/drawing/2014/main" id="{4A9F3DB2-739F-DAE7-84E5-3361CFF97B63}"/>
              </a:ext>
            </a:extLst>
          </p:cNvPr>
          <p:cNvSpPr txBox="1"/>
          <p:nvPr/>
        </p:nvSpPr>
        <p:spPr>
          <a:xfrm>
            <a:off x="10809029" y="537483"/>
            <a:ext cx="79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00A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kép</a:t>
            </a:r>
          </a:p>
        </p:txBody>
      </p:sp>
      <p:sp>
        <p:nvSpPr>
          <p:cNvPr id="86" name="Derékszögű háromszög 85">
            <a:extLst>
              <a:ext uri="{FF2B5EF4-FFF2-40B4-BE49-F238E27FC236}">
                <a16:creationId xmlns:a16="http://schemas.microsoft.com/office/drawing/2014/main" id="{B0C7AD29-6135-6C56-DF4C-2CC861EEA91D}"/>
              </a:ext>
            </a:extLst>
          </p:cNvPr>
          <p:cNvSpPr/>
          <p:nvPr/>
        </p:nvSpPr>
        <p:spPr>
          <a:xfrm flipH="1">
            <a:off x="5788710" y="1237703"/>
            <a:ext cx="5406273" cy="1069050"/>
          </a:xfrm>
          <a:prstGeom prst="rtTriangl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Derékszögű háromszög 84">
            <a:extLst>
              <a:ext uri="{FF2B5EF4-FFF2-40B4-BE49-F238E27FC236}">
                <a16:creationId xmlns:a16="http://schemas.microsoft.com/office/drawing/2014/main" id="{43E93839-CAE2-222B-9A9E-7A62787593CF}"/>
              </a:ext>
            </a:extLst>
          </p:cNvPr>
          <p:cNvSpPr/>
          <p:nvPr/>
        </p:nvSpPr>
        <p:spPr>
          <a:xfrm flipH="1">
            <a:off x="379942" y="2296383"/>
            <a:ext cx="5406273" cy="1069050"/>
          </a:xfrm>
          <a:prstGeom prst="rtTriangle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8" name="Egyenes összekötő 107">
            <a:extLst>
              <a:ext uri="{FF2B5EF4-FFF2-40B4-BE49-F238E27FC236}">
                <a16:creationId xmlns:a16="http://schemas.microsoft.com/office/drawing/2014/main" id="{B820F10D-F2CC-A734-207D-9B76963FB4E7}"/>
              </a:ext>
            </a:extLst>
          </p:cNvPr>
          <p:cNvCxnSpPr>
            <a:cxnSpLocks/>
          </p:cNvCxnSpPr>
          <p:nvPr/>
        </p:nvCxnSpPr>
        <p:spPr>
          <a:xfrm flipH="1">
            <a:off x="397077" y="3359427"/>
            <a:ext cx="5402125" cy="580"/>
          </a:xfrm>
          <a:prstGeom prst="line">
            <a:avLst/>
          </a:prstGeom>
          <a:ln w="88900" cap="rnd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>
            <a:extLst>
              <a:ext uri="{FF2B5EF4-FFF2-40B4-BE49-F238E27FC236}">
                <a16:creationId xmlns:a16="http://schemas.microsoft.com/office/drawing/2014/main" id="{88952D67-2C45-06DF-5252-B56FB25F9BA6}"/>
              </a:ext>
            </a:extLst>
          </p:cNvPr>
          <p:cNvCxnSpPr>
            <a:cxnSpLocks/>
          </p:cNvCxnSpPr>
          <p:nvPr/>
        </p:nvCxnSpPr>
        <p:spPr>
          <a:xfrm>
            <a:off x="5792099" y="1212733"/>
            <a:ext cx="5406990" cy="780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EA05E3CF-41ED-35CB-432A-86447220E70B}"/>
              </a:ext>
            </a:extLst>
          </p:cNvPr>
          <p:cNvCxnSpPr>
            <a:cxnSpLocks/>
          </p:cNvCxnSpPr>
          <p:nvPr/>
        </p:nvCxnSpPr>
        <p:spPr>
          <a:xfrm flipH="1">
            <a:off x="401704" y="1220541"/>
            <a:ext cx="10789949" cy="2139472"/>
          </a:xfrm>
          <a:prstGeom prst="line">
            <a:avLst/>
          </a:prstGeom>
          <a:ln w="15875">
            <a:solidFill>
              <a:srgbClr val="FF0000">
                <a:alpha val="97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gyenes összekötő 81">
            <a:extLst>
              <a:ext uri="{FF2B5EF4-FFF2-40B4-BE49-F238E27FC236}">
                <a16:creationId xmlns:a16="http://schemas.microsoft.com/office/drawing/2014/main" id="{7C8FCDC7-0FB1-C6C9-E141-F55E139F84DE}"/>
              </a:ext>
            </a:extLst>
          </p:cNvPr>
          <p:cNvCxnSpPr>
            <a:cxnSpLocks/>
          </p:cNvCxnSpPr>
          <p:nvPr/>
        </p:nvCxnSpPr>
        <p:spPr>
          <a:xfrm>
            <a:off x="5792099" y="2296383"/>
            <a:ext cx="5406990" cy="780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70">
            <a:extLst>
              <a:ext uri="{FF2B5EF4-FFF2-40B4-BE49-F238E27FC236}">
                <a16:creationId xmlns:a16="http://schemas.microsoft.com/office/drawing/2014/main" id="{D5F1119C-EFC9-7F28-E24C-7BF0851B4FAC}"/>
              </a:ext>
            </a:extLst>
          </p:cNvPr>
          <p:cNvCxnSpPr>
            <a:cxnSpLocks/>
          </p:cNvCxnSpPr>
          <p:nvPr/>
        </p:nvCxnSpPr>
        <p:spPr>
          <a:xfrm flipH="1" flipV="1">
            <a:off x="11185730" y="1215117"/>
            <a:ext cx="6399" cy="2144890"/>
          </a:xfrm>
          <a:prstGeom prst="line">
            <a:avLst/>
          </a:prstGeom>
          <a:ln w="88900">
            <a:solidFill>
              <a:srgbClr val="00B4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gyenes összekötő 110">
            <a:extLst>
              <a:ext uri="{FF2B5EF4-FFF2-40B4-BE49-F238E27FC236}">
                <a16:creationId xmlns:a16="http://schemas.microsoft.com/office/drawing/2014/main" id="{773E18E7-71E2-DDF6-22BE-7D10ECA309AB}"/>
              </a:ext>
            </a:extLst>
          </p:cNvPr>
          <p:cNvCxnSpPr>
            <a:cxnSpLocks/>
          </p:cNvCxnSpPr>
          <p:nvPr/>
        </p:nvCxnSpPr>
        <p:spPr>
          <a:xfrm flipH="1">
            <a:off x="5803225" y="2296128"/>
            <a:ext cx="5372039" cy="0"/>
          </a:xfrm>
          <a:prstGeom prst="line">
            <a:avLst/>
          </a:prstGeom>
          <a:ln w="88900" cap="rnd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zövegdoboz 93">
            <a:extLst>
              <a:ext uri="{FF2B5EF4-FFF2-40B4-BE49-F238E27FC236}">
                <a16:creationId xmlns:a16="http://schemas.microsoft.com/office/drawing/2014/main" id="{A3380E19-B843-B7A5-6755-3D06FC98B70E}"/>
              </a:ext>
            </a:extLst>
          </p:cNvPr>
          <p:cNvSpPr txBox="1"/>
          <p:nvPr/>
        </p:nvSpPr>
        <p:spPr>
          <a:xfrm>
            <a:off x="2933806" y="3365472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95" name="Szövegdoboz 94">
            <a:extLst>
              <a:ext uri="{FF2B5EF4-FFF2-40B4-BE49-F238E27FC236}">
                <a16:creationId xmlns:a16="http://schemas.microsoft.com/office/drawing/2014/main" id="{11A7FBC0-6452-D6AE-B635-4734FA542E8B}"/>
              </a:ext>
            </a:extLst>
          </p:cNvPr>
          <p:cNvSpPr txBox="1"/>
          <p:nvPr/>
        </p:nvSpPr>
        <p:spPr>
          <a:xfrm>
            <a:off x="7277614" y="2912169"/>
            <a:ext cx="308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96" name="Szövegdoboz 95">
            <a:extLst>
              <a:ext uri="{FF2B5EF4-FFF2-40B4-BE49-F238E27FC236}">
                <a16:creationId xmlns:a16="http://schemas.microsoft.com/office/drawing/2014/main" id="{2EEAED9E-14F5-2026-6C07-4D9680D77FAF}"/>
              </a:ext>
            </a:extLst>
          </p:cNvPr>
          <p:cNvSpPr txBox="1"/>
          <p:nvPr/>
        </p:nvSpPr>
        <p:spPr>
          <a:xfrm>
            <a:off x="9957789" y="2900817"/>
            <a:ext cx="308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101" name="Szövegdoboz 100">
            <a:extLst>
              <a:ext uri="{FF2B5EF4-FFF2-40B4-BE49-F238E27FC236}">
                <a16:creationId xmlns:a16="http://schemas.microsoft.com/office/drawing/2014/main" id="{6763D830-F357-764E-782D-4EF6E9A265A2}"/>
              </a:ext>
            </a:extLst>
          </p:cNvPr>
          <p:cNvSpPr txBox="1"/>
          <p:nvPr/>
        </p:nvSpPr>
        <p:spPr>
          <a:xfrm>
            <a:off x="11215004" y="1505759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T/2</a:t>
            </a:r>
          </a:p>
        </p:txBody>
      </p:sp>
      <p:sp>
        <p:nvSpPr>
          <p:cNvPr id="103" name="Bal oldali kapcsos zárójel 102">
            <a:extLst>
              <a:ext uri="{FF2B5EF4-FFF2-40B4-BE49-F238E27FC236}">
                <a16:creationId xmlns:a16="http://schemas.microsoft.com/office/drawing/2014/main" id="{8820423B-00B7-2771-2F9B-E00D61CCFC6A}"/>
              </a:ext>
            </a:extLst>
          </p:cNvPr>
          <p:cNvSpPr/>
          <p:nvPr/>
        </p:nvSpPr>
        <p:spPr>
          <a:xfrm rot="16200000">
            <a:off x="4246740" y="885232"/>
            <a:ext cx="400878" cy="8090946"/>
          </a:xfrm>
          <a:prstGeom prst="leftBrace">
            <a:avLst>
              <a:gd name="adj1" fmla="val 26955"/>
              <a:gd name="adj2" fmla="val 50000"/>
            </a:avLst>
          </a:prstGeom>
          <a:ln w="25400" cap="flat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2" name="Egyenes összekötő 51">
            <a:extLst>
              <a:ext uri="{FF2B5EF4-FFF2-40B4-BE49-F238E27FC236}">
                <a16:creationId xmlns:a16="http://schemas.microsoft.com/office/drawing/2014/main" id="{EFB91E88-493F-261F-B0B9-5AF2EA867B90}"/>
              </a:ext>
            </a:extLst>
          </p:cNvPr>
          <p:cNvCxnSpPr>
            <a:cxnSpLocks/>
          </p:cNvCxnSpPr>
          <p:nvPr/>
        </p:nvCxnSpPr>
        <p:spPr>
          <a:xfrm flipH="1" flipV="1">
            <a:off x="5796678" y="1215117"/>
            <a:ext cx="5050" cy="2144890"/>
          </a:xfrm>
          <a:prstGeom prst="line">
            <a:avLst/>
          </a:prstGeom>
          <a:ln w="88900">
            <a:solidFill>
              <a:srgbClr val="00B400"/>
            </a:solidFill>
            <a:headEnd type="none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zis 89">
            <a:extLst>
              <a:ext uri="{FF2B5EF4-FFF2-40B4-BE49-F238E27FC236}">
                <a16:creationId xmlns:a16="http://schemas.microsoft.com/office/drawing/2014/main" id="{87685B32-D2F1-EB48-A77D-463C711BAE91}"/>
              </a:ext>
            </a:extLst>
          </p:cNvPr>
          <p:cNvSpPr>
            <a:spLocks noChangeAspect="1"/>
          </p:cNvSpPr>
          <p:nvPr/>
        </p:nvSpPr>
        <p:spPr>
          <a:xfrm>
            <a:off x="5755181" y="2246405"/>
            <a:ext cx="88043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9" name="Ellipszis 118">
            <a:extLst>
              <a:ext uri="{FF2B5EF4-FFF2-40B4-BE49-F238E27FC236}">
                <a16:creationId xmlns:a16="http://schemas.microsoft.com/office/drawing/2014/main" id="{FBFF5CE4-5FF0-31EC-4EDF-09B706162AD3}"/>
              </a:ext>
            </a:extLst>
          </p:cNvPr>
          <p:cNvSpPr>
            <a:spLocks noChangeAspect="1"/>
          </p:cNvSpPr>
          <p:nvPr/>
        </p:nvSpPr>
        <p:spPr>
          <a:xfrm>
            <a:off x="11142846" y="2253116"/>
            <a:ext cx="88043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1" name="Ellipszis 120">
            <a:extLst>
              <a:ext uri="{FF2B5EF4-FFF2-40B4-BE49-F238E27FC236}">
                <a16:creationId xmlns:a16="http://schemas.microsoft.com/office/drawing/2014/main" id="{EFEFD814-9673-A7A3-CD2F-41F6FEAB84EE}"/>
              </a:ext>
            </a:extLst>
          </p:cNvPr>
          <p:cNvSpPr>
            <a:spLocks noChangeAspect="1"/>
          </p:cNvSpPr>
          <p:nvPr/>
        </p:nvSpPr>
        <p:spPr>
          <a:xfrm>
            <a:off x="348244" y="3315891"/>
            <a:ext cx="88043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3" name="Szövegdoboz 122">
            <a:extLst>
              <a:ext uri="{FF2B5EF4-FFF2-40B4-BE49-F238E27FC236}">
                <a16:creationId xmlns:a16="http://schemas.microsoft.com/office/drawing/2014/main" id="{7925F17F-9CC9-957B-7FB6-F43BD58BA95C}"/>
              </a:ext>
            </a:extLst>
          </p:cNvPr>
          <p:cNvSpPr txBox="1"/>
          <p:nvPr/>
        </p:nvSpPr>
        <p:spPr>
          <a:xfrm>
            <a:off x="8127573" y="2306439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Szövegdoboz 131">
                <a:extLst>
                  <a:ext uri="{FF2B5EF4-FFF2-40B4-BE49-F238E27FC236}">
                    <a16:creationId xmlns:a16="http://schemas.microsoft.com/office/drawing/2014/main" id="{8ED8672D-9388-002E-75D0-1E7AC7A29699}"/>
                  </a:ext>
                </a:extLst>
              </p:cNvPr>
              <p:cNvSpPr txBox="1"/>
              <p:nvPr/>
            </p:nvSpPr>
            <p:spPr>
              <a:xfrm>
                <a:off x="4346081" y="4926408"/>
                <a:ext cx="4327851" cy="1533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hu-HU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u-H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1,5⋅</m:t>
                      </m:r>
                      <m:r>
                        <a:rPr lang="hu-H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hu-HU" sz="2800" b="0" dirty="0">
                  <a:solidFill>
                    <a:schemeClr val="tx1"/>
                  </a:solidFill>
                </a:endParaRPr>
              </a:p>
              <a:p>
                <a:endParaRPr lang="hu-H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2" name="Szövegdoboz 131">
                <a:extLst>
                  <a:ext uri="{FF2B5EF4-FFF2-40B4-BE49-F238E27FC236}">
                    <a16:creationId xmlns:a16="http://schemas.microsoft.com/office/drawing/2014/main" id="{8ED8672D-9388-002E-75D0-1E7AC7A29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081" y="4926408"/>
                <a:ext cx="4327851" cy="15336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Szövegdoboz 132">
                <a:extLst>
                  <a:ext uri="{FF2B5EF4-FFF2-40B4-BE49-F238E27FC236}">
                    <a16:creationId xmlns:a16="http://schemas.microsoft.com/office/drawing/2014/main" id="{807E1DDA-84CA-3A2F-4847-FF5D64464241}"/>
                  </a:ext>
                </a:extLst>
              </p:cNvPr>
              <p:cNvSpPr txBox="1"/>
              <p:nvPr/>
            </p:nvSpPr>
            <p:spPr>
              <a:xfrm>
                <a:off x="7018083" y="3377114"/>
                <a:ext cx="908005" cy="1533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hu-HU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hu-HU" sz="2800" b="0" dirty="0">
                  <a:solidFill>
                    <a:srgbClr val="0000FF"/>
                  </a:solidFill>
                </a:endParaRPr>
              </a:p>
              <a:p>
                <a:endParaRPr lang="hu-HU" sz="2800" dirty="0"/>
              </a:p>
            </p:txBody>
          </p:sp>
        </mc:Choice>
        <mc:Fallback xmlns="">
          <p:sp>
            <p:nvSpPr>
              <p:cNvPr id="133" name="Szövegdoboz 132">
                <a:extLst>
                  <a:ext uri="{FF2B5EF4-FFF2-40B4-BE49-F238E27FC236}">
                    <a16:creationId xmlns:a16="http://schemas.microsoft.com/office/drawing/2014/main" id="{807E1DDA-84CA-3A2F-4847-FF5D64464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083" y="3377114"/>
                <a:ext cx="908005" cy="15336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Szövegdoboz 99">
            <a:extLst>
              <a:ext uri="{FF2B5EF4-FFF2-40B4-BE49-F238E27FC236}">
                <a16:creationId xmlns:a16="http://schemas.microsoft.com/office/drawing/2014/main" id="{B583CA03-6021-763A-3E77-1E3EDCFEE2E5}"/>
              </a:ext>
            </a:extLst>
          </p:cNvPr>
          <p:cNvSpPr txBox="1"/>
          <p:nvPr/>
        </p:nvSpPr>
        <p:spPr>
          <a:xfrm>
            <a:off x="5039452" y="2560368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T/2</a:t>
            </a:r>
          </a:p>
        </p:txBody>
      </p:sp>
      <p:sp>
        <p:nvSpPr>
          <p:cNvPr id="162" name="Szövegdoboz 161">
            <a:extLst>
              <a:ext uri="{FF2B5EF4-FFF2-40B4-BE49-F238E27FC236}">
                <a16:creationId xmlns:a16="http://schemas.microsoft.com/office/drawing/2014/main" id="{6D2BCE83-877A-40FD-66AB-3EA21765BADB}"/>
              </a:ext>
            </a:extLst>
          </p:cNvPr>
          <p:cNvSpPr txBox="1"/>
          <p:nvPr/>
        </p:nvSpPr>
        <p:spPr>
          <a:xfrm>
            <a:off x="5048977" y="1503093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i="1" dirty="0">
                <a:latin typeface="Cambria" panose="02040503050406030204" pitchFamily="18" charset="0"/>
                <a:ea typeface="Cambria" panose="02040503050406030204" pitchFamily="18" charset="0"/>
              </a:rPr>
              <a:t>T/2</a:t>
            </a:r>
          </a:p>
        </p:txBody>
      </p:sp>
    </p:spTree>
    <p:extLst>
      <p:ext uri="{BB962C8B-B14F-4D97-AF65-F5344CB8AC3E}">
        <p14:creationId xmlns:p14="http://schemas.microsoft.com/office/powerpoint/2010/main" val="3161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5" grpId="0" animBg="1"/>
      <p:bldP spid="94" grpId="0"/>
      <p:bldP spid="101" grpId="0"/>
      <p:bldP spid="103" grpId="0" animBg="1"/>
      <p:bldP spid="90" grpId="0" animBg="1"/>
      <p:bldP spid="119" grpId="0" animBg="1"/>
      <p:bldP spid="121" grpId="0" animBg="1"/>
      <p:bldP spid="123" grpId="0"/>
      <p:bldP spid="132" grpId="0"/>
      <p:bldP spid="133" grpId="0"/>
      <p:bldP spid="100" grpId="0"/>
      <p:bldP spid="16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két párhuzamos tükörben</a:t>
            </a:r>
          </a:p>
        </p:txBody>
      </p:sp>
      <p:pic>
        <p:nvPicPr>
          <p:cNvPr id="4" name="Kép 3" descr="A képen Emberi arc, ruházat, személy, fedett pályás látható&#10;&#10;Automatikusan generált leírás">
            <a:extLst>
              <a:ext uri="{FF2B5EF4-FFF2-40B4-BE49-F238E27FC236}">
                <a16:creationId xmlns:a16="http://schemas.microsoft.com/office/drawing/2014/main" id="{E58A1D6D-8588-DB3E-504F-C3FE65288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29" y="982173"/>
            <a:ext cx="8468141" cy="56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29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Emberi arc, ruházat, személy, fedett pályás látható&#10;&#10;Automatikusan generált leírás">
            <a:extLst>
              <a:ext uri="{FF2B5EF4-FFF2-40B4-BE49-F238E27FC236}">
                <a16:creationId xmlns:a16="http://schemas.microsoft.com/office/drawing/2014/main" id="{E58A1D6D-8588-DB3E-504F-C3FE65288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9511" y="-8696327"/>
            <a:ext cx="43200002" cy="28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6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34DCB36-431E-FE8A-A739-CE8D8786D41C}"/>
              </a:ext>
            </a:extLst>
          </p:cNvPr>
          <p:cNvCxnSpPr>
            <a:cxnSpLocks/>
          </p:cNvCxnSpPr>
          <p:nvPr/>
        </p:nvCxnSpPr>
        <p:spPr>
          <a:xfrm>
            <a:off x="97735" y="3358138"/>
            <a:ext cx="11977480" cy="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C8946F33-7D8D-2B2A-9006-47A13CD3ECC4}"/>
              </a:ext>
            </a:extLst>
          </p:cNvPr>
          <p:cNvCxnSpPr>
            <a:cxnSpLocks/>
          </p:cNvCxnSpPr>
          <p:nvPr/>
        </p:nvCxnSpPr>
        <p:spPr>
          <a:xfrm flipH="1">
            <a:off x="7165550" y="1449000"/>
            <a:ext cx="0" cy="3960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32BD8D1E-58A0-4841-07C8-E0EC0EF2DBCF}"/>
              </a:ext>
            </a:extLst>
          </p:cNvPr>
          <p:cNvSpPr txBox="1"/>
          <p:nvPr/>
        </p:nvSpPr>
        <p:spPr>
          <a:xfrm>
            <a:off x="6588350" y="734718"/>
            <a:ext cx="1157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tükör</a:t>
            </a:r>
            <a:r>
              <a:rPr lang="hu-HU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cxnSp>
        <p:nvCxnSpPr>
          <p:cNvPr id="108" name="Egyenes összekötő 107">
            <a:extLst>
              <a:ext uri="{FF2B5EF4-FFF2-40B4-BE49-F238E27FC236}">
                <a16:creationId xmlns:a16="http://schemas.microsoft.com/office/drawing/2014/main" id="{B820F10D-F2CC-A734-207D-9B76963FB4E7}"/>
              </a:ext>
            </a:extLst>
          </p:cNvPr>
          <p:cNvCxnSpPr>
            <a:cxnSpLocks/>
          </p:cNvCxnSpPr>
          <p:nvPr/>
        </p:nvCxnSpPr>
        <p:spPr>
          <a:xfrm flipH="1">
            <a:off x="3923690" y="2001440"/>
            <a:ext cx="3600000" cy="580"/>
          </a:xfrm>
          <a:prstGeom prst="line">
            <a:avLst/>
          </a:prstGeom>
          <a:ln w="88900" cap="flat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Csoportba foglalás 126">
            <a:extLst>
              <a:ext uri="{FF2B5EF4-FFF2-40B4-BE49-F238E27FC236}">
                <a16:creationId xmlns:a16="http://schemas.microsoft.com/office/drawing/2014/main" id="{A23CFA02-A9DF-B78B-93AB-C734FCE27D22}"/>
              </a:ext>
            </a:extLst>
          </p:cNvPr>
          <p:cNvGrpSpPr/>
          <p:nvPr/>
        </p:nvGrpSpPr>
        <p:grpSpPr>
          <a:xfrm>
            <a:off x="441034" y="4713352"/>
            <a:ext cx="1459101" cy="1603343"/>
            <a:chOff x="441034" y="4713352"/>
            <a:chExt cx="1459101" cy="1603343"/>
          </a:xfrm>
        </p:grpSpPr>
        <p:sp>
          <p:nvSpPr>
            <p:cNvPr id="3" name="Szövegdoboz 2">
              <a:extLst>
                <a:ext uri="{FF2B5EF4-FFF2-40B4-BE49-F238E27FC236}">
                  <a16:creationId xmlns:a16="http://schemas.microsoft.com/office/drawing/2014/main" id="{E41A30EF-E9FE-4DA3-5924-B06CA200B4A7}"/>
                </a:ext>
              </a:extLst>
            </p:cNvPr>
            <p:cNvSpPr txBox="1"/>
            <p:nvPr/>
          </p:nvSpPr>
          <p:spPr>
            <a:xfrm>
              <a:off x="441034" y="4713352"/>
              <a:ext cx="4606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endParaRPr lang="hu-HU" i="1" dirty="0"/>
            </a:p>
          </p:txBody>
        </p: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595ECA75-96B9-241B-6E17-29077A44C9B3}"/>
                </a:ext>
              </a:extLst>
            </p:cNvPr>
            <p:cNvCxnSpPr>
              <a:cxnSpLocks/>
            </p:cNvCxnSpPr>
            <p:nvPr/>
          </p:nvCxnSpPr>
          <p:spPr>
            <a:xfrm>
              <a:off x="460135" y="4851840"/>
              <a:ext cx="0" cy="1440000"/>
            </a:xfrm>
            <a:prstGeom prst="line">
              <a:avLst/>
            </a:prstGeom>
            <a:ln w="38100" cap="rnd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4B5DCAFD-BF16-108C-40F2-F436993C2645}"/>
                </a:ext>
              </a:extLst>
            </p:cNvPr>
            <p:cNvSpPr txBox="1"/>
            <p:nvPr/>
          </p:nvSpPr>
          <p:spPr>
            <a:xfrm>
              <a:off x="1607894" y="5793475"/>
              <a:ext cx="29224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endParaRPr lang="hu-HU" i="1" dirty="0"/>
            </a:p>
          </p:txBody>
        </p:sp>
        <p:cxnSp>
          <p:nvCxnSpPr>
            <p:cNvPr id="9" name="Egyenes összekötő 8">
              <a:extLst>
                <a:ext uri="{FF2B5EF4-FFF2-40B4-BE49-F238E27FC236}">
                  <a16:creationId xmlns:a16="http://schemas.microsoft.com/office/drawing/2014/main" id="{D0776FAC-D9E1-6FDC-B2BD-1EF6A4D0B6B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80135" y="5573945"/>
              <a:ext cx="0" cy="1440000"/>
            </a:xfrm>
            <a:prstGeom prst="line">
              <a:avLst/>
            </a:prstGeom>
            <a:ln w="38100" cap="rnd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16A1F0FE-54B4-D7FF-5A30-4D6635FBADD0}"/>
              </a:ext>
            </a:extLst>
          </p:cNvPr>
          <p:cNvSpPr txBox="1"/>
          <p:nvPr/>
        </p:nvSpPr>
        <p:spPr>
          <a:xfrm>
            <a:off x="8377800" y="734718"/>
            <a:ext cx="1157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tükör</a:t>
            </a:r>
            <a:r>
              <a:rPr lang="hu-HU" sz="28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36" name="Egyenes összekötő 35">
            <a:extLst>
              <a:ext uri="{FF2B5EF4-FFF2-40B4-BE49-F238E27FC236}">
                <a16:creationId xmlns:a16="http://schemas.microsoft.com/office/drawing/2014/main" id="{716382EF-A196-222A-DD70-A7C8BCC06D13}"/>
              </a:ext>
            </a:extLst>
          </p:cNvPr>
          <p:cNvCxnSpPr>
            <a:cxnSpLocks/>
          </p:cNvCxnSpPr>
          <p:nvPr/>
        </p:nvCxnSpPr>
        <p:spPr>
          <a:xfrm flipH="1">
            <a:off x="8964350" y="1449000"/>
            <a:ext cx="0" cy="3960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5DBEA888-EA86-B57D-C768-95BE73A2284E}"/>
              </a:ext>
            </a:extLst>
          </p:cNvPr>
          <p:cNvCxnSpPr>
            <a:cxnSpLocks/>
          </p:cNvCxnSpPr>
          <p:nvPr/>
        </p:nvCxnSpPr>
        <p:spPr>
          <a:xfrm flipH="1">
            <a:off x="7525550" y="2002926"/>
            <a:ext cx="3600000" cy="580"/>
          </a:xfrm>
          <a:prstGeom prst="line">
            <a:avLst/>
          </a:prstGeom>
          <a:ln w="88900" cap="flat">
            <a:solidFill>
              <a:srgbClr val="FF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Csoportba foglalás 133">
            <a:extLst>
              <a:ext uri="{FF2B5EF4-FFF2-40B4-BE49-F238E27FC236}">
                <a16:creationId xmlns:a16="http://schemas.microsoft.com/office/drawing/2014/main" id="{E57A76E6-57B1-506F-B3BA-F5E7F69DB5ED}"/>
              </a:ext>
            </a:extLst>
          </p:cNvPr>
          <p:cNvGrpSpPr/>
          <p:nvPr/>
        </p:nvGrpSpPr>
        <p:grpSpPr>
          <a:xfrm>
            <a:off x="7370544" y="2527935"/>
            <a:ext cx="986937" cy="1510483"/>
            <a:chOff x="7370544" y="2527935"/>
            <a:chExt cx="986937" cy="1510483"/>
          </a:xfrm>
        </p:grpSpPr>
        <p:sp>
          <p:nvSpPr>
            <p:cNvPr id="64" name="Szövegdoboz 63">
              <a:extLst>
                <a:ext uri="{FF2B5EF4-FFF2-40B4-BE49-F238E27FC236}">
                  <a16:creationId xmlns:a16="http://schemas.microsoft.com/office/drawing/2014/main" id="{5BB9E683-3EC2-784D-115C-F64E66D4E06B}"/>
                </a:ext>
              </a:extLst>
            </p:cNvPr>
            <p:cNvSpPr txBox="1"/>
            <p:nvPr/>
          </p:nvSpPr>
          <p:spPr>
            <a:xfrm>
              <a:off x="7370544" y="3515198"/>
              <a:ext cx="9869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tárgy</a:t>
              </a:r>
            </a:p>
          </p:txBody>
        </p:sp>
        <p:grpSp>
          <p:nvGrpSpPr>
            <p:cNvPr id="11" name="Csoportba foglalás 10">
              <a:extLst>
                <a:ext uri="{FF2B5EF4-FFF2-40B4-BE49-F238E27FC236}">
                  <a16:creationId xmlns:a16="http://schemas.microsoft.com/office/drawing/2014/main" id="{50A9E7A4-981A-B820-15FA-FD88847C6748}"/>
                </a:ext>
              </a:extLst>
            </p:cNvPr>
            <p:cNvGrpSpPr/>
            <p:nvPr/>
          </p:nvGrpSpPr>
          <p:grpSpPr>
            <a:xfrm>
              <a:off x="7488485" y="2527935"/>
              <a:ext cx="868680" cy="868680"/>
              <a:chOff x="5684735" y="4025069"/>
              <a:chExt cx="868680" cy="868680"/>
            </a:xfrm>
          </p:grpSpPr>
          <p:cxnSp>
            <p:nvCxnSpPr>
              <p:cNvPr id="13" name="Egyenes összekötő nyíllal 12">
                <a:extLst>
                  <a:ext uri="{FF2B5EF4-FFF2-40B4-BE49-F238E27FC236}">
                    <a16:creationId xmlns:a16="http://schemas.microsoft.com/office/drawing/2014/main" id="{E81747E0-9725-EA6A-26FC-A2A8DF2AA4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2580" y="4025069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Egyenes összekötő nyíllal 13">
                <a:extLst>
                  <a:ext uri="{FF2B5EF4-FFF2-40B4-BE49-F238E27FC236}">
                    <a16:creationId xmlns:a16="http://schemas.microsoft.com/office/drawing/2014/main" id="{A5906554-CE65-D320-2C8D-4716ADE0D0A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119075" y="4421997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1" name="Csoportba foglalás 130">
            <a:extLst>
              <a:ext uri="{FF2B5EF4-FFF2-40B4-BE49-F238E27FC236}">
                <a16:creationId xmlns:a16="http://schemas.microsoft.com/office/drawing/2014/main" id="{FBF36F9E-21D4-A132-9324-36F85A7B0CA1}"/>
              </a:ext>
            </a:extLst>
          </p:cNvPr>
          <p:cNvGrpSpPr/>
          <p:nvPr/>
        </p:nvGrpSpPr>
        <p:grpSpPr>
          <a:xfrm>
            <a:off x="5977550" y="2530045"/>
            <a:ext cx="868680" cy="1508373"/>
            <a:chOff x="5977550" y="2530045"/>
            <a:chExt cx="868680" cy="1508373"/>
          </a:xfrm>
        </p:grpSpPr>
        <p:sp>
          <p:nvSpPr>
            <p:cNvPr id="96" name="Szövegdoboz 95">
              <a:extLst>
                <a:ext uri="{FF2B5EF4-FFF2-40B4-BE49-F238E27FC236}">
                  <a16:creationId xmlns:a16="http://schemas.microsoft.com/office/drawing/2014/main" id="{2EEAED9E-14F5-2026-6C07-4D9680D77FAF}"/>
                </a:ext>
              </a:extLst>
            </p:cNvPr>
            <p:cNvSpPr txBox="1"/>
            <p:nvPr/>
          </p:nvSpPr>
          <p:spPr>
            <a:xfrm>
              <a:off x="6171143" y="3515198"/>
              <a:ext cx="5341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grpSp>
          <p:nvGrpSpPr>
            <p:cNvPr id="54" name="Csoportba foglalás 53">
              <a:extLst>
                <a:ext uri="{FF2B5EF4-FFF2-40B4-BE49-F238E27FC236}">
                  <a16:creationId xmlns:a16="http://schemas.microsoft.com/office/drawing/2014/main" id="{63DB25B9-9933-5577-3E35-E59E886E1E4F}"/>
                </a:ext>
              </a:extLst>
            </p:cNvPr>
            <p:cNvGrpSpPr/>
            <p:nvPr/>
          </p:nvGrpSpPr>
          <p:grpSpPr>
            <a:xfrm>
              <a:off x="5977550" y="2530045"/>
              <a:ext cx="868680" cy="868680"/>
              <a:chOff x="4728000" y="2530045"/>
              <a:chExt cx="868680" cy="868680"/>
            </a:xfrm>
          </p:grpSpPr>
          <p:cxnSp>
            <p:nvCxnSpPr>
              <p:cNvPr id="32" name="Egyenes összekötő nyíllal 31">
                <a:extLst>
                  <a:ext uri="{FF2B5EF4-FFF2-40B4-BE49-F238E27FC236}">
                    <a16:creationId xmlns:a16="http://schemas.microsoft.com/office/drawing/2014/main" id="{2313573B-D87B-AD83-42B5-D3112E42CF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8835" y="2530045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Egyenes összekötő nyíllal 32">
                <a:extLst>
                  <a:ext uri="{FF2B5EF4-FFF2-40B4-BE49-F238E27FC236}">
                    <a16:creationId xmlns:a16="http://schemas.microsoft.com/office/drawing/2014/main" id="{847BA432-3362-1278-7244-F566FD1799F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5162340" y="2926973"/>
                <a:ext cx="0" cy="868680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Csoportba foglalás 129">
            <a:extLst>
              <a:ext uri="{FF2B5EF4-FFF2-40B4-BE49-F238E27FC236}">
                <a16:creationId xmlns:a16="http://schemas.microsoft.com/office/drawing/2014/main" id="{2AADC92B-6383-4977-D991-ADDF1D3FB492}"/>
              </a:ext>
            </a:extLst>
          </p:cNvPr>
          <p:cNvGrpSpPr/>
          <p:nvPr/>
        </p:nvGrpSpPr>
        <p:grpSpPr>
          <a:xfrm>
            <a:off x="3892833" y="2526545"/>
            <a:ext cx="868680" cy="1511873"/>
            <a:chOff x="3892833" y="2526545"/>
            <a:chExt cx="868680" cy="1511873"/>
          </a:xfrm>
        </p:grpSpPr>
        <p:sp>
          <p:nvSpPr>
            <p:cNvPr id="58" name="Szövegdoboz 57">
              <a:extLst>
                <a:ext uri="{FF2B5EF4-FFF2-40B4-BE49-F238E27FC236}">
                  <a16:creationId xmlns:a16="http://schemas.microsoft.com/office/drawing/2014/main" id="{13EA041E-66C8-25B6-A021-02ADB025ABC5}"/>
                </a:ext>
              </a:extLst>
            </p:cNvPr>
            <p:cNvSpPr txBox="1"/>
            <p:nvPr/>
          </p:nvSpPr>
          <p:spPr>
            <a:xfrm>
              <a:off x="3912177" y="3515198"/>
              <a:ext cx="66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21</a:t>
              </a:r>
            </a:p>
          </p:txBody>
        </p:sp>
        <p:grpSp>
          <p:nvGrpSpPr>
            <p:cNvPr id="92" name="Csoportba foglalás 91">
              <a:extLst>
                <a:ext uri="{FF2B5EF4-FFF2-40B4-BE49-F238E27FC236}">
                  <a16:creationId xmlns:a16="http://schemas.microsoft.com/office/drawing/2014/main" id="{1381E199-D9F7-B9CA-6DA1-E3B48697874C}"/>
                </a:ext>
              </a:extLst>
            </p:cNvPr>
            <p:cNvGrpSpPr/>
            <p:nvPr/>
          </p:nvGrpSpPr>
          <p:grpSpPr>
            <a:xfrm>
              <a:off x="3892833" y="2526545"/>
              <a:ext cx="868680" cy="868680"/>
              <a:chOff x="5684735" y="4025069"/>
              <a:chExt cx="868680" cy="868680"/>
            </a:xfrm>
          </p:grpSpPr>
          <p:cxnSp>
            <p:nvCxnSpPr>
              <p:cNvPr id="99" name="Egyenes összekötő nyíllal 98">
                <a:extLst>
                  <a:ext uri="{FF2B5EF4-FFF2-40B4-BE49-F238E27FC236}">
                    <a16:creationId xmlns:a16="http://schemas.microsoft.com/office/drawing/2014/main" id="{D0F7E178-0A4B-E0BD-4835-74D3B064C3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2580" y="4025069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Egyenes összekötő nyíllal 101">
                <a:extLst>
                  <a:ext uri="{FF2B5EF4-FFF2-40B4-BE49-F238E27FC236}">
                    <a16:creationId xmlns:a16="http://schemas.microsoft.com/office/drawing/2014/main" id="{01DD0B3A-48C4-3269-0C7E-2A5746AE98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119075" y="4421997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Csoportba foglalás 128">
            <a:extLst>
              <a:ext uri="{FF2B5EF4-FFF2-40B4-BE49-F238E27FC236}">
                <a16:creationId xmlns:a16="http://schemas.microsoft.com/office/drawing/2014/main" id="{5E91CF22-9F65-474A-CC37-AA38CE626CA0}"/>
              </a:ext>
            </a:extLst>
          </p:cNvPr>
          <p:cNvGrpSpPr/>
          <p:nvPr/>
        </p:nvGrpSpPr>
        <p:grpSpPr>
          <a:xfrm>
            <a:off x="2381898" y="2528655"/>
            <a:ext cx="868680" cy="1513885"/>
            <a:chOff x="2381898" y="2528655"/>
            <a:chExt cx="868680" cy="1513885"/>
          </a:xfrm>
        </p:grpSpPr>
        <p:sp>
          <p:nvSpPr>
            <p:cNvPr id="60" name="Szövegdoboz 59">
              <a:extLst>
                <a:ext uri="{FF2B5EF4-FFF2-40B4-BE49-F238E27FC236}">
                  <a16:creationId xmlns:a16="http://schemas.microsoft.com/office/drawing/2014/main" id="{9CFFA5B5-237C-4BCC-F788-640155CCB761}"/>
                </a:ext>
              </a:extLst>
            </p:cNvPr>
            <p:cNvSpPr txBox="1"/>
            <p:nvPr/>
          </p:nvSpPr>
          <p:spPr>
            <a:xfrm>
              <a:off x="2421186" y="3519320"/>
              <a:ext cx="8002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121</a:t>
              </a:r>
            </a:p>
          </p:txBody>
        </p:sp>
        <p:grpSp>
          <p:nvGrpSpPr>
            <p:cNvPr id="93" name="Csoportba foglalás 92">
              <a:extLst>
                <a:ext uri="{FF2B5EF4-FFF2-40B4-BE49-F238E27FC236}">
                  <a16:creationId xmlns:a16="http://schemas.microsoft.com/office/drawing/2014/main" id="{D2E389D9-E9B5-EE90-F387-4EBB15285B1B}"/>
                </a:ext>
              </a:extLst>
            </p:cNvPr>
            <p:cNvGrpSpPr/>
            <p:nvPr/>
          </p:nvGrpSpPr>
          <p:grpSpPr>
            <a:xfrm>
              <a:off x="2381898" y="2528655"/>
              <a:ext cx="868680" cy="868680"/>
              <a:chOff x="4728000" y="2530045"/>
              <a:chExt cx="868680" cy="868680"/>
            </a:xfrm>
          </p:grpSpPr>
          <p:cxnSp>
            <p:nvCxnSpPr>
              <p:cNvPr id="97" name="Egyenes összekötő nyíllal 96">
                <a:extLst>
                  <a:ext uri="{FF2B5EF4-FFF2-40B4-BE49-F238E27FC236}">
                    <a16:creationId xmlns:a16="http://schemas.microsoft.com/office/drawing/2014/main" id="{A6C3765B-A046-8018-FCBF-CA2FDA36E6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8835" y="2530045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Egyenes összekötő nyíllal 97">
                <a:extLst>
                  <a:ext uri="{FF2B5EF4-FFF2-40B4-BE49-F238E27FC236}">
                    <a16:creationId xmlns:a16="http://schemas.microsoft.com/office/drawing/2014/main" id="{B6A5CF75-7FAC-7E7C-54C1-E09A083A51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5162340" y="2926973"/>
                <a:ext cx="0" cy="868680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Egyenes összekötő 104">
            <a:extLst>
              <a:ext uri="{FF2B5EF4-FFF2-40B4-BE49-F238E27FC236}">
                <a16:creationId xmlns:a16="http://schemas.microsoft.com/office/drawing/2014/main" id="{78898D86-EE52-B49E-5894-413AB8D8E27E}"/>
              </a:ext>
            </a:extLst>
          </p:cNvPr>
          <p:cNvCxnSpPr>
            <a:cxnSpLocks/>
          </p:cNvCxnSpPr>
          <p:nvPr/>
        </p:nvCxnSpPr>
        <p:spPr>
          <a:xfrm flipH="1">
            <a:off x="322760" y="2002684"/>
            <a:ext cx="3600000" cy="580"/>
          </a:xfrm>
          <a:prstGeom prst="line">
            <a:avLst/>
          </a:prstGeom>
          <a:ln w="88900" cap="flat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Csoportba foglalás 134">
            <a:extLst>
              <a:ext uri="{FF2B5EF4-FFF2-40B4-BE49-F238E27FC236}">
                <a16:creationId xmlns:a16="http://schemas.microsoft.com/office/drawing/2014/main" id="{E6BCCBCE-A071-C11C-ADA7-88AB82B242F6}"/>
              </a:ext>
            </a:extLst>
          </p:cNvPr>
          <p:cNvGrpSpPr/>
          <p:nvPr/>
        </p:nvGrpSpPr>
        <p:grpSpPr>
          <a:xfrm>
            <a:off x="9574314" y="2530261"/>
            <a:ext cx="868680" cy="1512547"/>
            <a:chOff x="9574314" y="2530261"/>
            <a:chExt cx="868680" cy="1512547"/>
          </a:xfrm>
        </p:grpSpPr>
        <p:sp>
          <p:nvSpPr>
            <p:cNvPr id="57" name="Szövegdoboz 56">
              <a:extLst>
                <a:ext uri="{FF2B5EF4-FFF2-40B4-BE49-F238E27FC236}">
                  <a16:creationId xmlns:a16="http://schemas.microsoft.com/office/drawing/2014/main" id="{E51827BA-1670-4B7C-AB72-B813DF62E8B9}"/>
                </a:ext>
              </a:extLst>
            </p:cNvPr>
            <p:cNvSpPr txBox="1"/>
            <p:nvPr/>
          </p:nvSpPr>
          <p:spPr>
            <a:xfrm>
              <a:off x="9772309" y="3519588"/>
              <a:ext cx="5341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grpSp>
          <p:nvGrpSpPr>
            <p:cNvPr id="109" name="Csoportba foglalás 108">
              <a:extLst>
                <a:ext uri="{FF2B5EF4-FFF2-40B4-BE49-F238E27FC236}">
                  <a16:creationId xmlns:a16="http://schemas.microsoft.com/office/drawing/2014/main" id="{5FC60641-BAB5-EE36-9847-9A2633A70834}"/>
                </a:ext>
              </a:extLst>
            </p:cNvPr>
            <p:cNvGrpSpPr/>
            <p:nvPr/>
          </p:nvGrpSpPr>
          <p:grpSpPr>
            <a:xfrm>
              <a:off x="9574314" y="2530261"/>
              <a:ext cx="868680" cy="868680"/>
              <a:chOff x="4728000" y="2530045"/>
              <a:chExt cx="868680" cy="868680"/>
            </a:xfrm>
          </p:grpSpPr>
          <p:cxnSp>
            <p:nvCxnSpPr>
              <p:cNvPr id="110" name="Egyenes összekötő nyíllal 109">
                <a:extLst>
                  <a:ext uri="{FF2B5EF4-FFF2-40B4-BE49-F238E27FC236}">
                    <a16:creationId xmlns:a16="http://schemas.microsoft.com/office/drawing/2014/main" id="{46DDFD48-28FA-FEBB-BE28-BDBC262960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58835" y="2530045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Egyenes összekötő nyíllal 111">
                <a:extLst>
                  <a:ext uri="{FF2B5EF4-FFF2-40B4-BE49-F238E27FC236}">
                    <a16:creationId xmlns:a16="http://schemas.microsoft.com/office/drawing/2014/main" id="{9A65BDCB-5203-4B6C-1EF6-6FE9BBC70B6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5162340" y="2926973"/>
                <a:ext cx="0" cy="868680"/>
              </a:xfrm>
              <a:prstGeom prst="straightConnector1">
                <a:avLst/>
              </a:prstGeom>
              <a:ln w="762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6" name="Csoportba foglalás 135">
            <a:extLst>
              <a:ext uri="{FF2B5EF4-FFF2-40B4-BE49-F238E27FC236}">
                <a16:creationId xmlns:a16="http://schemas.microsoft.com/office/drawing/2014/main" id="{25E385E5-37E6-9269-3646-ECD1581CBCA7}"/>
              </a:ext>
            </a:extLst>
          </p:cNvPr>
          <p:cNvGrpSpPr/>
          <p:nvPr/>
        </p:nvGrpSpPr>
        <p:grpSpPr>
          <a:xfrm>
            <a:off x="11085249" y="2528151"/>
            <a:ext cx="868680" cy="1506028"/>
            <a:chOff x="11085249" y="2528151"/>
            <a:chExt cx="868680" cy="1506028"/>
          </a:xfrm>
        </p:grpSpPr>
        <p:grpSp>
          <p:nvGrpSpPr>
            <p:cNvPr id="107" name="Csoportba foglalás 106">
              <a:extLst>
                <a:ext uri="{FF2B5EF4-FFF2-40B4-BE49-F238E27FC236}">
                  <a16:creationId xmlns:a16="http://schemas.microsoft.com/office/drawing/2014/main" id="{AD9BA6F4-C633-F347-8DA9-568942EBB28E}"/>
                </a:ext>
              </a:extLst>
            </p:cNvPr>
            <p:cNvGrpSpPr/>
            <p:nvPr/>
          </p:nvGrpSpPr>
          <p:grpSpPr>
            <a:xfrm>
              <a:off x="11085249" y="2528151"/>
              <a:ext cx="868680" cy="868680"/>
              <a:chOff x="5684735" y="4025069"/>
              <a:chExt cx="868680" cy="868680"/>
            </a:xfrm>
          </p:grpSpPr>
          <p:cxnSp>
            <p:nvCxnSpPr>
              <p:cNvPr id="113" name="Egyenes összekötő nyíllal 112">
                <a:extLst>
                  <a:ext uri="{FF2B5EF4-FFF2-40B4-BE49-F238E27FC236}">
                    <a16:creationId xmlns:a16="http://schemas.microsoft.com/office/drawing/2014/main" id="{ACB49FF7-B6A1-BB41-C813-36F2BC003B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2580" y="4025069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Egyenes összekötő nyíllal 113">
                <a:extLst>
                  <a:ext uri="{FF2B5EF4-FFF2-40B4-BE49-F238E27FC236}">
                    <a16:creationId xmlns:a16="http://schemas.microsoft.com/office/drawing/2014/main" id="{4C206AE5-04BF-B94F-CEF4-CB53F29BDB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119075" y="4421997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Szövegdoboz 114">
              <a:extLst>
                <a:ext uri="{FF2B5EF4-FFF2-40B4-BE49-F238E27FC236}">
                  <a16:creationId xmlns:a16="http://schemas.microsoft.com/office/drawing/2014/main" id="{7787A01F-8306-1674-DD73-852F5D56F46F}"/>
                </a:ext>
              </a:extLst>
            </p:cNvPr>
            <p:cNvSpPr txBox="1"/>
            <p:nvPr/>
          </p:nvSpPr>
          <p:spPr>
            <a:xfrm>
              <a:off x="11093851" y="3510959"/>
              <a:ext cx="66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128" name="Csoportba foglalás 127">
            <a:extLst>
              <a:ext uri="{FF2B5EF4-FFF2-40B4-BE49-F238E27FC236}">
                <a16:creationId xmlns:a16="http://schemas.microsoft.com/office/drawing/2014/main" id="{23DD15C6-487D-FF2D-9782-CE60EE9B61E2}"/>
              </a:ext>
            </a:extLst>
          </p:cNvPr>
          <p:cNvGrpSpPr/>
          <p:nvPr/>
        </p:nvGrpSpPr>
        <p:grpSpPr>
          <a:xfrm>
            <a:off x="224094" y="2528450"/>
            <a:ext cx="938579" cy="1505729"/>
            <a:chOff x="224094" y="2528450"/>
            <a:chExt cx="938579" cy="1505729"/>
          </a:xfrm>
        </p:grpSpPr>
        <p:grpSp>
          <p:nvGrpSpPr>
            <p:cNvPr id="80" name="Csoportba foglalás 79">
              <a:extLst>
                <a:ext uri="{FF2B5EF4-FFF2-40B4-BE49-F238E27FC236}">
                  <a16:creationId xmlns:a16="http://schemas.microsoft.com/office/drawing/2014/main" id="{55304E83-3E1E-7AFE-CE10-778AED02B5CB}"/>
                </a:ext>
              </a:extLst>
            </p:cNvPr>
            <p:cNvGrpSpPr/>
            <p:nvPr/>
          </p:nvGrpSpPr>
          <p:grpSpPr>
            <a:xfrm>
              <a:off x="293993" y="2528450"/>
              <a:ext cx="868680" cy="868680"/>
              <a:chOff x="5684735" y="4025069"/>
              <a:chExt cx="868680" cy="868680"/>
            </a:xfrm>
          </p:grpSpPr>
          <p:cxnSp>
            <p:nvCxnSpPr>
              <p:cNvPr id="87" name="Egyenes összekötő nyíllal 86">
                <a:extLst>
                  <a:ext uri="{FF2B5EF4-FFF2-40B4-BE49-F238E27FC236}">
                    <a16:creationId xmlns:a16="http://schemas.microsoft.com/office/drawing/2014/main" id="{376F990F-C309-B5B4-CE34-85B0667CDC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4485" y="4025069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Egyenes összekötő nyíllal 87">
                <a:extLst>
                  <a:ext uri="{FF2B5EF4-FFF2-40B4-BE49-F238E27FC236}">
                    <a16:creationId xmlns:a16="http://schemas.microsoft.com/office/drawing/2014/main" id="{A96F651E-28ED-F383-5AE6-12F19D8B24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119075" y="4421997"/>
                <a:ext cx="0" cy="86868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Szövegdoboz 115">
              <a:extLst>
                <a:ext uri="{FF2B5EF4-FFF2-40B4-BE49-F238E27FC236}">
                  <a16:creationId xmlns:a16="http://schemas.microsoft.com/office/drawing/2014/main" id="{4A1B1310-4320-C29C-F0B3-83077ACFDFFF}"/>
                </a:ext>
              </a:extLst>
            </p:cNvPr>
            <p:cNvSpPr txBox="1"/>
            <p:nvPr/>
          </p:nvSpPr>
          <p:spPr>
            <a:xfrm>
              <a:off x="224094" y="3510959"/>
              <a:ext cx="933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hu-HU" sz="2800" baseline="-25000" dirty="0">
                  <a:latin typeface="Cambria" panose="02040503050406030204" pitchFamily="18" charset="0"/>
                  <a:ea typeface="Cambria" panose="02040503050406030204" pitchFamily="18" charset="0"/>
                </a:rPr>
                <a:t>2121</a:t>
              </a:r>
            </a:p>
          </p:txBody>
        </p:sp>
      </p:grpSp>
      <p:cxnSp>
        <p:nvCxnSpPr>
          <p:cNvPr id="122" name="Egyenes összekötő 121">
            <a:extLst>
              <a:ext uri="{FF2B5EF4-FFF2-40B4-BE49-F238E27FC236}">
                <a16:creationId xmlns:a16="http://schemas.microsoft.com/office/drawing/2014/main" id="{79C17F14-22AD-38A6-8519-AC4F198D204E}"/>
              </a:ext>
            </a:extLst>
          </p:cNvPr>
          <p:cNvCxnSpPr>
            <a:cxnSpLocks/>
          </p:cNvCxnSpPr>
          <p:nvPr/>
        </p:nvCxnSpPr>
        <p:spPr>
          <a:xfrm flipH="1">
            <a:off x="7156708" y="5107248"/>
            <a:ext cx="1800000" cy="580"/>
          </a:xfrm>
          <a:prstGeom prst="line">
            <a:avLst/>
          </a:prstGeom>
          <a:ln w="88900" cap="flat">
            <a:solidFill>
              <a:srgbClr val="FF0000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Szövegdoboz 123">
            <a:extLst>
              <a:ext uri="{FF2B5EF4-FFF2-40B4-BE49-F238E27FC236}">
                <a16:creationId xmlns:a16="http://schemas.microsoft.com/office/drawing/2014/main" id="{A14A71DF-3817-8391-5F39-2240BF7BC365}"/>
              </a:ext>
            </a:extLst>
          </p:cNvPr>
          <p:cNvSpPr txBox="1"/>
          <p:nvPr/>
        </p:nvSpPr>
        <p:spPr>
          <a:xfrm>
            <a:off x="7873709" y="5144462"/>
            <a:ext cx="38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Szövegdoboz 124">
                <a:extLst>
                  <a:ext uri="{FF2B5EF4-FFF2-40B4-BE49-F238E27FC236}">
                    <a16:creationId xmlns:a16="http://schemas.microsoft.com/office/drawing/2014/main" id="{9E9331D2-B964-77D4-C571-5AB2BA37F60C}"/>
                  </a:ext>
                </a:extLst>
              </p:cNvPr>
              <p:cNvSpPr txBox="1"/>
              <p:nvPr/>
            </p:nvSpPr>
            <p:spPr>
              <a:xfrm>
                <a:off x="8973701" y="1466756"/>
                <a:ext cx="7608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2⋅</m:t>
                      </m:r>
                      <m:r>
                        <a:rPr lang="hu-H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hu-HU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5" name="Szövegdoboz 124">
                <a:extLst>
                  <a:ext uri="{FF2B5EF4-FFF2-40B4-BE49-F238E27FC236}">
                    <a16:creationId xmlns:a16="http://schemas.microsoft.com/office/drawing/2014/main" id="{9E9331D2-B964-77D4-C571-5AB2BA37F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701" y="1466756"/>
                <a:ext cx="76084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Szövegdoboz 125">
                <a:extLst>
                  <a:ext uri="{FF2B5EF4-FFF2-40B4-BE49-F238E27FC236}">
                    <a16:creationId xmlns:a16="http://schemas.microsoft.com/office/drawing/2014/main" id="{8067C6BF-EAF3-F8E6-E0FB-E539D9742782}"/>
                  </a:ext>
                </a:extLst>
              </p:cNvPr>
              <p:cNvSpPr txBox="1"/>
              <p:nvPr/>
            </p:nvSpPr>
            <p:spPr>
              <a:xfrm>
                <a:off x="5209415" y="1469308"/>
                <a:ext cx="10285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−2⋅</m:t>
                      </m:r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hu-HU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6" name="Szövegdoboz 125">
                <a:extLst>
                  <a:ext uri="{FF2B5EF4-FFF2-40B4-BE49-F238E27FC236}">
                    <a16:creationId xmlns:a16="http://schemas.microsoft.com/office/drawing/2014/main" id="{8067C6BF-EAF3-F8E6-E0FB-E539D9742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415" y="1469308"/>
                <a:ext cx="102855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Szövegdoboz 136">
                <a:extLst>
                  <a:ext uri="{FF2B5EF4-FFF2-40B4-BE49-F238E27FC236}">
                    <a16:creationId xmlns:a16="http://schemas.microsoft.com/office/drawing/2014/main" id="{857C5C09-333C-E451-076E-A2AF2C505696}"/>
                  </a:ext>
                </a:extLst>
              </p:cNvPr>
              <p:cNvSpPr txBox="1"/>
              <p:nvPr/>
            </p:nvSpPr>
            <p:spPr>
              <a:xfrm>
                <a:off x="1608485" y="1466755"/>
                <a:ext cx="10285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−2⋅</m:t>
                      </m:r>
                      <m:r>
                        <a:rPr lang="hu-HU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hu-HU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7" name="Szövegdoboz 136">
                <a:extLst>
                  <a:ext uri="{FF2B5EF4-FFF2-40B4-BE49-F238E27FC236}">
                    <a16:creationId xmlns:a16="http://schemas.microsoft.com/office/drawing/2014/main" id="{857C5C09-333C-E451-076E-A2AF2C505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485" y="1466755"/>
                <a:ext cx="102855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55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  <p:bldP spid="1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046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két párhuzamos tükörben</a:t>
            </a:r>
          </a:p>
        </p:txBody>
      </p:sp>
    </p:spTree>
    <p:extLst>
      <p:ext uri="{BB962C8B-B14F-4D97-AF65-F5344CB8AC3E}">
        <p14:creationId xmlns:p14="http://schemas.microsoft.com/office/powerpoint/2010/main" val="40231681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>
            <a:extLst>
              <a:ext uri="{FF2B5EF4-FFF2-40B4-BE49-F238E27FC236}">
                <a16:creationId xmlns:a16="http://schemas.microsoft.com/office/drawing/2014/main" id="{44C4E321-4C17-94BE-A45E-2BD7A52CDB2D}"/>
              </a:ext>
            </a:extLst>
          </p:cNvPr>
          <p:cNvSpPr>
            <a:spLocks/>
          </p:cNvSpPr>
          <p:nvPr/>
        </p:nvSpPr>
        <p:spPr>
          <a:xfrm>
            <a:off x="5460180" y="547278"/>
            <a:ext cx="1332000" cy="61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43CCD670-AC22-C1A7-AC94-692505E327E4}"/>
              </a:ext>
            </a:extLst>
          </p:cNvPr>
          <p:cNvCxnSpPr>
            <a:cxnSpLocks/>
          </p:cNvCxnSpPr>
          <p:nvPr/>
        </p:nvCxnSpPr>
        <p:spPr>
          <a:xfrm rot="2700000">
            <a:off x="5286000" y="1154680"/>
            <a:ext cx="1620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71472EB0-B558-FAD0-E56A-0EA7AEF5760B}"/>
              </a:ext>
            </a:extLst>
          </p:cNvPr>
          <p:cNvCxnSpPr>
            <a:cxnSpLocks/>
          </p:cNvCxnSpPr>
          <p:nvPr/>
        </p:nvCxnSpPr>
        <p:spPr>
          <a:xfrm rot="2700000">
            <a:off x="5287604" y="5974247"/>
            <a:ext cx="162000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Összekötő: szögletes 30">
            <a:extLst>
              <a:ext uri="{FF2B5EF4-FFF2-40B4-BE49-F238E27FC236}">
                <a16:creationId xmlns:a16="http://schemas.microsoft.com/office/drawing/2014/main" id="{1DA53D87-7488-0A7C-B1FE-7073D297AF31}"/>
              </a:ext>
            </a:extLst>
          </p:cNvPr>
          <p:cNvCxnSpPr>
            <a:cxnSpLocks/>
          </p:cNvCxnSpPr>
          <p:nvPr/>
        </p:nvCxnSpPr>
        <p:spPr>
          <a:xfrm>
            <a:off x="1639957" y="1242391"/>
            <a:ext cx="8965095" cy="4692100"/>
          </a:xfrm>
          <a:prstGeom prst="bentConnector3">
            <a:avLst>
              <a:gd name="adj1" fmla="val 50000"/>
            </a:avLst>
          </a:prstGeom>
          <a:ln w="50800">
            <a:solidFill>
              <a:srgbClr val="FFC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ím 1">
            <a:extLst>
              <a:ext uri="{FF2B5EF4-FFF2-40B4-BE49-F238E27FC236}">
                <a16:creationId xmlns:a16="http://schemas.microsoft.com/office/drawing/2014/main" id="{6C14B832-DD70-6095-8F7C-A57ECD1950D8}"/>
              </a:ext>
            </a:extLst>
          </p:cNvPr>
          <p:cNvSpPr txBox="1">
            <a:spLocks/>
          </p:cNvSpPr>
          <p:nvPr/>
        </p:nvSpPr>
        <p:spPr>
          <a:xfrm>
            <a:off x="6855242" y="230400"/>
            <a:ext cx="5220801" cy="5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periszkóp</a:t>
            </a:r>
          </a:p>
        </p:txBody>
      </p:sp>
      <p:grpSp>
        <p:nvGrpSpPr>
          <p:cNvPr id="89" name="Csoportba foglalás 88">
            <a:extLst>
              <a:ext uri="{FF2B5EF4-FFF2-40B4-BE49-F238E27FC236}">
                <a16:creationId xmlns:a16="http://schemas.microsoft.com/office/drawing/2014/main" id="{DA29DAE9-1D4F-528D-9073-396AEDB0C05F}"/>
              </a:ext>
            </a:extLst>
          </p:cNvPr>
          <p:cNvGrpSpPr/>
          <p:nvPr/>
        </p:nvGrpSpPr>
        <p:grpSpPr>
          <a:xfrm>
            <a:off x="2540236" y="377683"/>
            <a:ext cx="868680" cy="868680"/>
            <a:chOff x="2540236" y="370063"/>
            <a:chExt cx="868680" cy="868680"/>
          </a:xfrm>
        </p:grpSpPr>
        <p:cxnSp>
          <p:nvCxnSpPr>
            <p:cNvPr id="73" name="Egyenes összekötő nyíllal 72">
              <a:extLst>
                <a:ext uri="{FF2B5EF4-FFF2-40B4-BE49-F238E27FC236}">
                  <a16:creationId xmlns:a16="http://schemas.microsoft.com/office/drawing/2014/main" id="{6CF38530-08A7-B84C-F3D8-1D5B1E69B9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0236" y="370063"/>
              <a:ext cx="0" cy="868680"/>
            </a:xfrm>
            <a:prstGeom prst="straightConnector1">
              <a:avLst/>
            </a:prstGeom>
            <a:ln w="76200" cap="rnd">
              <a:solidFill>
                <a:srgbClr val="00B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nyíllal 73">
              <a:extLst>
                <a:ext uri="{FF2B5EF4-FFF2-40B4-BE49-F238E27FC236}">
                  <a16:creationId xmlns:a16="http://schemas.microsoft.com/office/drawing/2014/main" id="{B9C10610-B276-640A-CFDA-859F89AD19E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74576" y="802361"/>
              <a:ext cx="0" cy="868680"/>
            </a:xfrm>
            <a:prstGeom prst="straightConnector1">
              <a:avLst/>
            </a:prstGeom>
            <a:ln w="762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Csoportba foglalás 77">
            <a:extLst>
              <a:ext uri="{FF2B5EF4-FFF2-40B4-BE49-F238E27FC236}">
                <a16:creationId xmlns:a16="http://schemas.microsoft.com/office/drawing/2014/main" id="{B62082A9-E208-CC6D-E668-A99B195FFAA4}"/>
              </a:ext>
            </a:extLst>
          </p:cNvPr>
          <p:cNvGrpSpPr/>
          <p:nvPr/>
        </p:nvGrpSpPr>
        <p:grpSpPr>
          <a:xfrm>
            <a:off x="212437" y="5061217"/>
            <a:ext cx="1459101" cy="1603343"/>
            <a:chOff x="441034" y="4713352"/>
            <a:chExt cx="1459101" cy="1603343"/>
          </a:xfrm>
        </p:grpSpPr>
        <p:sp>
          <p:nvSpPr>
            <p:cNvPr id="79" name="Szövegdoboz 78">
              <a:extLst>
                <a:ext uri="{FF2B5EF4-FFF2-40B4-BE49-F238E27FC236}">
                  <a16:creationId xmlns:a16="http://schemas.microsoft.com/office/drawing/2014/main" id="{C45FB8D3-D1A7-A695-304B-997D969A0F6B}"/>
                </a:ext>
              </a:extLst>
            </p:cNvPr>
            <p:cNvSpPr txBox="1"/>
            <p:nvPr/>
          </p:nvSpPr>
          <p:spPr>
            <a:xfrm>
              <a:off x="441034" y="4713352"/>
              <a:ext cx="4606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endParaRPr lang="hu-HU" i="1" dirty="0"/>
            </a:p>
          </p:txBody>
        </p:sp>
        <p:cxnSp>
          <p:nvCxnSpPr>
            <p:cNvPr id="81" name="Egyenes összekötő 80">
              <a:extLst>
                <a:ext uri="{FF2B5EF4-FFF2-40B4-BE49-F238E27FC236}">
                  <a16:creationId xmlns:a16="http://schemas.microsoft.com/office/drawing/2014/main" id="{BF46A6FF-B735-08D8-A580-1DEBBF4D527F}"/>
                </a:ext>
              </a:extLst>
            </p:cNvPr>
            <p:cNvCxnSpPr>
              <a:cxnSpLocks/>
            </p:cNvCxnSpPr>
            <p:nvPr/>
          </p:nvCxnSpPr>
          <p:spPr>
            <a:xfrm>
              <a:off x="460135" y="4851840"/>
              <a:ext cx="0" cy="1440000"/>
            </a:xfrm>
            <a:prstGeom prst="line">
              <a:avLst/>
            </a:prstGeom>
            <a:ln w="38100" cap="rnd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Szövegdoboz 81">
              <a:extLst>
                <a:ext uri="{FF2B5EF4-FFF2-40B4-BE49-F238E27FC236}">
                  <a16:creationId xmlns:a16="http://schemas.microsoft.com/office/drawing/2014/main" id="{2167B2FF-076A-6A14-913B-3BBA6626B422}"/>
                </a:ext>
              </a:extLst>
            </p:cNvPr>
            <p:cNvSpPr txBox="1"/>
            <p:nvPr/>
          </p:nvSpPr>
          <p:spPr>
            <a:xfrm>
              <a:off x="1607894" y="5793475"/>
              <a:ext cx="29224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800" i="1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endParaRPr lang="hu-HU" i="1" dirty="0"/>
            </a:p>
          </p:txBody>
        </p:sp>
        <p:cxnSp>
          <p:nvCxnSpPr>
            <p:cNvPr id="83" name="Egyenes összekötő 82">
              <a:extLst>
                <a:ext uri="{FF2B5EF4-FFF2-40B4-BE49-F238E27FC236}">
                  <a16:creationId xmlns:a16="http://schemas.microsoft.com/office/drawing/2014/main" id="{52896DA3-C518-8B85-88B8-729248DA078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80135" y="5573945"/>
              <a:ext cx="0" cy="1440000"/>
            </a:xfrm>
            <a:prstGeom prst="line">
              <a:avLst/>
            </a:prstGeom>
            <a:ln w="38100" cap="rnd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Egyenes összekötő nyíllal 90">
            <a:extLst>
              <a:ext uri="{FF2B5EF4-FFF2-40B4-BE49-F238E27FC236}">
                <a16:creationId xmlns:a16="http://schemas.microsoft.com/office/drawing/2014/main" id="{9A90D3FE-779C-5AA8-58E6-982288785C9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5691716" y="2994660"/>
            <a:ext cx="0" cy="868680"/>
          </a:xfrm>
          <a:prstGeom prst="straightConnector1">
            <a:avLst/>
          </a:prstGeom>
          <a:ln w="76200" cap="rnd">
            <a:solidFill>
              <a:srgbClr val="00B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gyenes összekötő nyíllal 93">
            <a:extLst>
              <a:ext uri="{FF2B5EF4-FFF2-40B4-BE49-F238E27FC236}">
                <a16:creationId xmlns:a16="http://schemas.microsoft.com/office/drawing/2014/main" id="{8A765BD9-E1B2-1BD0-3518-1E4C2901DC2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124014" y="3429000"/>
            <a:ext cx="0" cy="86868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Csoportba foglalás 170">
            <a:extLst>
              <a:ext uri="{FF2B5EF4-FFF2-40B4-BE49-F238E27FC236}">
                <a16:creationId xmlns:a16="http://schemas.microsoft.com/office/drawing/2014/main" id="{13A43FB0-2383-8B86-63D8-BD987887F84C}"/>
              </a:ext>
            </a:extLst>
          </p:cNvPr>
          <p:cNvGrpSpPr/>
          <p:nvPr/>
        </p:nvGrpSpPr>
        <p:grpSpPr>
          <a:xfrm>
            <a:off x="8174130" y="5065811"/>
            <a:ext cx="868680" cy="868680"/>
            <a:chOff x="8174130" y="5065811"/>
            <a:chExt cx="868680" cy="868680"/>
          </a:xfrm>
        </p:grpSpPr>
        <p:cxnSp>
          <p:nvCxnSpPr>
            <p:cNvPr id="100" name="Egyenes összekötő nyíllal 99">
              <a:extLst>
                <a:ext uri="{FF2B5EF4-FFF2-40B4-BE49-F238E27FC236}">
                  <a16:creationId xmlns:a16="http://schemas.microsoft.com/office/drawing/2014/main" id="{2F95715F-62D3-D95F-B5AC-F0DFD3BC7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4130" y="5065811"/>
              <a:ext cx="0" cy="868680"/>
            </a:xfrm>
            <a:prstGeom prst="straightConnector1">
              <a:avLst/>
            </a:prstGeom>
            <a:ln w="76200" cap="rnd">
              <a:solidFill>
                <a:srgbClr val="00B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nyíllal 100">
              <a:extLst>
                <a:ext uri="{FF2B5EF4-FFF2-40B4-BE49-F238E27FC236}">
                  <a16:creationId xmlns:a16="http://schemas.microsoft.com/office/drawing/2014/main" id="{D149AE3A-A791-0A83-22A7-4137B99EE95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608470" y="5498109"/>
              <a:ext cx="0" cy="868680"/>
            </a:xfrm>
            <a:prstGeom prst="straightConnector1">
              <a:avLst/>
            </a:prstGeom>
            <a:ln w="762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Csoportba foglalás 148">
            <a:extLst>
              <a:ext uri="{FF2B5EF4-FFF2-40B4-BE49-F238E27FC236}">
                <a16:creationId xmlns:a16="http://schemas.microsoft.com/office/drawing/2014/main" id="{4921FAC9-2ED4-6512-7262-F5284A55E4F1}"/>
              </a:ext>
            </a:extLst>
          </p:cNvPr>
          <p:cNvGrpSpPr/>
          <p:nvPr/>
        </p:nvGrpSpPr>
        <p:grpSpPr>
          <a:xfrm>
            <a:off x="1794764" y="3536885"/>
            <a:ext cx="1051465" cy="1046727"/>
            <a:chOff x="2037444" y="2365310"/>
            <a:chExt cx="1051465" cy="1046727"/>
          </a:xfrm>
        </p:grpSpPr>
        <p:cxnSp>
          <p:nvCxnSpPr>
            <p:cNvPr id="104" name="Egyenes összekötő nyíllal 103">
              <a:extLst>
                <a:ext uri="{FF2B5EF4-FFF2-40B4-BE49-F238E27FC236}">
                  <a16:creationId xmlns:a16="http://schemas.microsoft.com/office/drawing/2014/main" id="{779E504E-E4EB-B586-8F97-7A7863D87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3506" y="2453731"/>
              <a:ext cx="0" cy="868680"/>
            </a:xfrm>
            <a:prstGeom prst="straightConnector1">
              <a:avLst/>
            </a:prstGeom>
            <a:ln w="76200" cap="rnd">
              <a:solidFill>
                <a:srgbClr val="00B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nyíllal 110">
              <a:extLst>
                <a:ext uri="{FF2B5EF4-FFF2-40B4-BE49-F238E27FC236}">
                  <a16:creationId xmlns:a16="http://schemas.microsoft.com/office/drawing/2014/main" id="{06E65655-4897-2AAB-7874-C8AA07147B92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2782909" y="2801088"/>
              <a:ext cx="0" cy="612000"/>
            </a:xfrm>
            <a:prstGeom prst="straightConnector1">
              <a:avLst/>
            </a:prstGeom>
            <a:ln w="76200" cap="rnd">
              <a:solidFill>
                <a:srgbClr val="00B400">
                  <a:alpha val="5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Egyenes összekötő nyíllal 116">
              <a:extLst>
                <a:ext uri="{FF2B5EF4-FFF2-40B4-BE49-F238E27FC236}">
                  <a16:creationId xmlns:a16="http://schemas.microsoft.com/office/drawing/2014/main" id="{F39E532A-766D-E332-363A-2DA626F0F4E2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2340978" y="2800037"/>
              <a:ext cx="0" cy="612000"/>
            </a:xfrm>
            <a:prstGeom prst="straightConnector1">
              <a:avLst/>
            </a:prstGeom>
            <a:ln w="76200" cap="rnd">
              <a:solidFill>
                <a:srgbClr val="00B400">
                  <a:alpha val="5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gyenes összekötő nyíllal 144">
              <a:extLst>
                <a:ext uri="{FF2B5EF4-FFF2-40B4-BE49-F238E27FC236}">
                  <a16:creationId xmlns:a16="http://schemas.microsoft.com/office/drawing/2014/main" id="{3375503B-D9A2-96B1-8104-299A31F747E5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2343444" y="2368069"/>
              <a:ext cx="0" cy="612000"/>
            </a:xfrm>
            <a:prstGeom prst="straightConnector1">
              <a:avLst/>
            </a:prstGeom>
            <a:ln w="19050" cap="rnd">
              <a:solidFill>
                <a:srgbClr val="00B4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nyíllal 145">
              <a:extLst>
                <a:ext uri="{FF2B5EF4-FFF2-40B4-BE49-F238E27FC236}">
                  <a16:creationId xmlns:a16="http://schemas.microsoft.com/office/drawing/2014/main" id="{700D3567-CADF-AFF4-D274-B14ACF947310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2780156" y="2365310"/>
              <a:ext cx="0" cy="612000"/>
            </a:xfrm>
            <a:prstGeom prst="straightConnector1">
              <a:avLst/>
            </a:prstGeom>
            <a:ln w="19050" cap="rnd">
              <a:solidFill>
                <a:srgbClr val="00B4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Csoportba foglalás 149">
            <a:extLst>
              <a:ext uri="{FF2B5EF4-FFF2-40B4-BE49-F238E27FC236}">
                <a16:creationId xmlns:a16="http://schemas.microsoft.com/office/drawing/2014/main" id="{25225487-AF22-18C5-6589-E50442C2B3B3}"/>
              </a:ext>
            </a:extLst>
          </p:cNvPr>
          <p:cNvGrpSpPr/>
          <p:nvPr/>
        </p:nvGrpSpPr>
        <p:grpSpPr>
          <a:xfrm rot="16200000">
            <a:off x="3325034" y="3535896"/>
            <a:ext cx="1051465" cy="1046727"/>
            <a:chOff x="2037444" y="2365310"/>
            <a:chExt cx="1051465" cy="1046727"/>
          </a:xfrm>
        </p:grpSpPr>
        <p:cxnSp>
          <p:nvCxnSpPr>
            <p:cNvPr id="151" name="Egyenes összekötő nyíllal 150">
              <a:extLst>
                <a:ext uri="{FF2B5EF4-FFF2-40B4-BE49-F238E27FC236}">
                  <a16:creationId xmlns:a16="http://schemas.microsoft.com/office/drawing/2014/main" id="{4BA68840-28BB-CEB8-A576-03AC316277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3506" y="2453731"/>
              <a:ext cx="0" cy="868680"/>
            </a:xfrm>
            <a:prstGeom prst="straightConnector1">
              <a:avLst/>
            </a:prstGeom>
            <a:ln w="76200" cap="rnd">
              <a:solidFill>
                <a:srgbClr val="00B4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Egyenes összekötő nyíllal 151">
              <a:extLst>
                <a:ext uri="{FF2B5EF4-FFF2-40B4-BE49-F238E27FC236}">
                  <a16:creationId xmlns:a16="http://schemas.microsoft.com/office/drawing/2014/main" id="{5D49A6DA-8CDC-8BFC-F773-EF5B37B89BB5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2782909" y="2801088"/>
              <a:ext cx="0" cy="612000"/>
            </a:xfrm>
            <a:prstGeom prst="straightConnector1">
              <a:avLst/>
            </a:prstGeom>
            <a:ln w="76200" cap="rnd">
              <a:solidFill>
                <a:srgbClr val="00B400">
                  <a:alpha val="5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Egyenes összekötő nyíllal 152">
              <a:extLst>
                <a:ext uri="{FF2B5EF4-FFF2-40B4-BE49-F238E27FC236}">
                  <a16:creationId xmlns:a16="http://schemas.microsoft.com/office/drawing/2014/main" id="{BA5FEDE0-204B-C5F5-9207-A4827C0902CD}"/>
                </a:ext>
              </a:extLst>
            </p:cNvPr>
            <p:cNvCxnSpPr>
              <a:cxnSpLocks/>
            </p:cNvCxnSpPr>
            <p:nvPr/>
          </p:nvCxnSpPr>
          <p:spPr>
            <a:xfrm rot="18900000" flipV="1">
              <a:off x="2340978" y="2800037"/>
              <a:ext cx="0" cy="612000"/>
            </a:xfrm>
            <a:prstGeom prst="straightConnector1">
              <a:avLst/>
            </a:prstGeom>
            <a:ln w="76200" cap="rnd">
              <a:solidFill>
                <a:srgbClr val="00B400">
                  <a:alpha val="5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gyenes összekötő nyíllal 153">
              <a:extLst>
                <a:ext uri="{FF2B5EF4-FFF2-40B4-BE49-F238E27FC236}">
                  <a16:creationId xmlns:a16="http://schemas.microsoft.com/office/drawing/2014/main" id="{5E72A123-F84D-9674-2F4D-D5DDDA39511E}"/>
                </a:ext>
              </a:extLst>
            </p:cNvPr>
            <p:cNvCxnSpPr>
              <a:cxnSpLocks/>
            </p:cNvCxnSpPr>
            <p:nvPr/>
          </p:nvCxnSpPr>
          <p:spPr>
            <a:xfrm rot="2700000" flipV="1">
              <a:off x="2343444" y="2368069"/>
              <a:ext cx="0" cy="612000"/>
            </a:xfrm>
            <a:prstGeom prst="straightConnector1">
              <a:avLst/>
            </a:prstGeom>
            <a:ln w="19050" cap="rnd">
              <a:solidFill>
                <a:srgbClr val="00B4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Egyenes összekötő nyíllal 154">
              <a:extLst>
                <a:ext uri="{FF2B5EF4-FFF2-40B4-BE49-F238E27FC236}">
                  <a16:creationId xmlns:a16="http://schemas.microsoft.com/office/drawing/2014/main" id="{10566237-17E5-6039-61B8-2AE86F67C92C}"/>
                </a:ext>
              </a:extLst>
            </p:cNvPr>
            <p:cNvCxnSpPr>
              <a:cxnSpLocks/>
            </p:cNvCxnSpPr>
            <p:nvPr/>
          </p:nvCxnSpPr>
          <p:spPr>
            <a:xfrm rot="8100000" flipV="1">
              <a:off x="2780156" y="2365310"/>
              <a:ext cx="0" cy="612000"/>
            </a:xfrm>
            <a:prstGeom prst="straightConnector1">
              <a:avLst/>
            </a:prstGeom>
            <a:ln w="19050" cap="rnd">
              <a:solidFill>
                <a:srgbClr val="00B4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Csoportba foglalás 161">
            <a:extLst>
              <a:ext uri="{FF2B5EF4-FFF2-40B4-BE49-F238E27FC236}">
                <a16:creationId xmlns:a16="http://schemas.microsoft.com/office/drawing/2014/main" id="{E5913A01-5985-3FF1-468C-7A8579560190}"/>
              </a:ext>
            </a:extLst>
          </p:cNvPr>
          <p:cNvGrpSpPr/>
          <p:nvPr/>
        </p:nvGrpSpPr>
        <p:grpSpPr>
          <a:xfrm>
            <a:off x="1801941" y="2289748"/>
            <a:ext cx="1045019" cy="1051178"/>
            <a:chOff x="1020891" y="3689923"/>
            <a:chExt cx="1045019" cy="1051178"/>
          </a:xfrm>
        </p:grpSpPr>
        <p:cxnSp>
          <p:nvCxnSpPr>
            <p:cNvPr id="157" name="Egyenes összekötő nyíllal 156">
              <a:extLst>
                <a:ext uri="{FF2B5EF4-FFF2-40B4-BE49-F238E27FC236}">
                  <a16:creationId xmlns:a16="http://schemas.microsoft.com/office/drawing/2014/main" id="{4569BE14-64FE-4C1B-E3C8-D2407D3627F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45908" y="3778233"/>
              <a:ext cx="0" cy="868680"/>
            </a:xfrm>
            <a:prstGeom prst="straightConnector1">
              <a:avLst/>
            </a:prstGeom>
            <a:ln w="762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Egyenes összekötő nyíllal 157">
              <a:extLst>
                <a:ext uri="{FF2B5EF4-FFF2-40B4-BE49-F238E27FC236}">
                  <a16:creationId xmlns:a16="http://schemas.microsoft.com/office/drawing/2014/main" id="{3A486409-AD95-EE8D-A650-B77141AEFCC4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326891" y="3687170"/>
              <a:ext cx="0" cy="612000"/>
            </a:xfrm>
            <a:prstGeom prst="straightConnector1">
              <a:avLst/>
            </a:prstGeom>
            <a:ln w="76200" cap="rnd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Egyenes összekötő nyíllal 158">
              <a:extLst>
                <a:ext uri="{FF2B5EF4-FFF2-40B4-BE49-F238E27FC236}">
                  <a16:creationId xmlns:a16="http://schemas.microsoft.com/office/drawing/2014/main" id="{FFC0FC66-922C-108E-6339-7C87C8E8771E}"/>
                </a:ext>
              </a:extLst>
            </p:cNvPr>
            <p:cNvCxnSpPr>
              <a:cxnSpLocks/>
            </p:cNvCxnSpPr>
            <p:nvPr/>
          </p:nvCxnSpPr>
          <p:spPr>
            <a:xfrm rot="8100000" flipH="1" flipV="1">
              <a:off x="1327942" y="4129101"/>
              <a:ext cx="0" cy="612000"/>
            </a:xfrm>
            <a:prstGeom prst="straightConnector1">
              <a:avLst/>
            </a:prstGeom>
            <a:ln w="76200" cap="rnd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gyenes összekötő nyíllal 159">
              <a:extLst>
                <a:ext uri="{FF2B5EF4-FFF2-40B4-BE49-F238E27FC236}">
                  <a16:creationId xmlns:a16="http://schemas.microsoft.com/office/drawing/2014/main" id="{0EB732CC-D8BF-09B6-7BF8-493129E84246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759910" y="4126635"/>
              <a:ext cx="0" cy="612000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Egyenes összekötő nyíllal 160">
              <a:extLst>
                <a:ext uri="{FF2B5EF4-FFF2-40B4-BE49-F238E27FC236}">
                  <a16:creationId xmlns:a16="http://schemas.microsoft.com/office/drawing/2014/main" id="{5489C889-9854-268A-D0A2-51699946D7F0}"/>
                </a:ext>
              </a:extLst>
            </p:cNvPr>
            <p:cNvCxnSpPr>
              <a:cxnSpLocks/>
            </p:cNvCxnSpPr>
            <p:nvPr/>
          </p:nvCxnSpPr>
          <p:spPr>
            <a:xfrm rot="18900000" flipH="1" flipV="1">
              <a:off x="1762669" y="3689923"/>
              <a:ext cx="0" cy="612000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Csoportba foglalás 162">
            <a:extLst>
              <a:ext uri="{FF2B5EF4-FFF2-40B4-BE49-F238E27FC236}">
                <a16:creationId xmlns:a16="http://schemas.microsoft.com/office/drawing/2014/main" id="{B70EB7AE-CB50-796F-65AB-DCCDFF41D6C2}"/>
              </a:ext>
            </a:extLst>
          </p:cNvPr>
          <p:cNvGrpSpPr/>
          <p:nvPr/>
        </p:nvGrpSpPr>
        <p:grpSpPr>
          <a:xfrm rot="5400000">
            <a:off x="3337014" y="2284166"/>
            <a:ext cx="1045019" cy="1051178"/>
            <a:chOff x="1020891" y="3689923"/>
            <a:chExt cx="1045019" cy="1051178"/>
          </a:xfrm>
        </p:grpSpPr>
        <p:cxnSp>
          <p:nvCxnSpPr>
            <p:cNvPr id="164" name="Egyenes összekötő nyíllal 163">
              <a:extLst>
                <a:ext uri="{FF2B5EF4-FFF2-40B4-BE49-F238E27FC236}">
                  <a16:creationId xmlns:a16="http://schemas.microsoft.com/office/drawing/2014/main" id="{45FB60D3-5E63-EDAB-8FBE-D16468A03DD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545908" y="3778233"/>
              <a:ext cx="0" cy="868680"/>
            </a:xfrm>
            <a:prstGeom prst="straightConnector1">
              <a:avLst/>
            </a:prstGeom>
            <a:ln w="762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Egyenes összekötő nyíllal 164">
              <a:extLst>
                <a:ext uri="{FF2B5EF4-FFF2-40B4-BE49-F238E27FC236}">
                  <a16:creationId xmlns:a16="http://schemas.microsoft.com/office/drawing/2014/main" id="{8990E9EB-76A5-9706-6316-63AFCEE6751C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326891" y="3687170"/>
              <a:ext cx="0" cy="612000"/>
            </a:xfrm>
            <a:prstGeom prst="straightConnector1">
              <a:avLst/>
            </a:prstGeom>
            <a:ln w="76200" cap="rnd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Egyenes összekötő nyíllal 165">
              <a:extLst>
                <a:ext uri="{FF2B5EF4-FFF2-40B4-BE49-F238E27FC236}">
                  <a16:creationId xmlns:a16="http://schemas.microsoft.com/office/drawing/2014/main" id="{8A31B8A9-AA31-6471-6FEB-B2888218649F}"/>
                </a:ext>
              </a:extLst>
            </p:cNvPr>
            <p:cNvCxnSpPr>
              <a:cxnSpLocks/>
            </p:cNvCxnSpPr>
            <p:nvPr/>
          </p:nvCxnSpPr>
          <p:spPr>
            <a:xfrm rot="8100000" flipH="1" flipV="1">
              <a:off x="1327942" y="4129101"/>
              <a:ext cx="0" cy="612000"/>
            </a:xfrm>
            <a:prstGeom prst="straightConnector1">
              <a:avLst/>
            </a:prstGeom>
            <a:ln w="76200" cap="rnd">
              <a:solidFill>
                <a:srgbClr val="FF0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gyenes összekötő nyíllal 166">
              <a:extLst>
                <a:ext uri="{FF2B5EF4-FFF2-40B4-BE49-F238E27FC236}">
                  <a16:creationId xmlns:a16="http://schemas.microsoft.com/office/drawing/2014/main" id="{F13B5CA8-6960-BEF5-B019-96FCA32F4B24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1759910" y="4126635"/>
              <a:ext cx="0" cy="612000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gyenes összekötő nyíllal 167">
              <a:extLst>
                <a:ext uri="{FF2B5EF4-FFF2-40B4-BE49-F238E27FC236}">
                  <a16:creationId xmlns:a16="http://schemas.microsoft.com/office/drawing/2014/main" id="{44881BCD-969A-154D-8253-F711BD460793}"/>
                </a:ext>
              </a:extLst>
            </p:cNvPr>
            <p:cNvCxnSpPr>
              <a:cxnSpLocks/>
            </p:cNvCxnSpPr>
            <p:nvPr/>
          </p:nvCxnSpPr>
          <p:spPr>
            <a:xfrm rot="18900000" flipH="1" flipV="1">
              <a:off x="1762669" y="3689923"/>
              <a:ext cx="0" cy="612000"/>
            </a:xfrm>
            <a:prstGeom prst="straightConnector1">
              <a:avLst/>
            </a:prstGeom>
            <a:ln w="19050" cap="rnd">
              <a:solidFill>
                <a:srgbClr val="FF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9" name="Egyenes összekötő nyíllal 168">
            <a:extLst>
              <a:ext uri="{FF2B5EF4-FFF2-40B4-BE49-F238E27FC236}">
                <a16:creationId xmlns:a16="http://schemas.microsoft.com/office/drawing/2014/main" id="{79A0829F-C041-C5E0-6880-E7C903BD6A02}"/>
              </a:ext>
            </a:extLst>
          </p:cNvPr>
          <p:cNvCxnSpPr>
            <a:cxnSpLocks/>
          </p:cNvCxnSpPr>
          <p:nvPr/>
        </p:nvCxnSpPr>
        <p:spPr>
          <a:xfrm flipV="1">
            <a:off x="885923" y="3627948"/>
            <a:ext cx="0" cy="868680"/>
          </a:xfrm>
          <a:prstGeom prst="straightConnector1">
            <a:avLst/>
          </a:prstGeom>
          <a:ln w="76200" cap="rnd">
            <a:solidFill>
              <a:srgbClr val="00B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Egyenes összekötő nyíllal 169">
            <a:extLst>
              <a:ext uri="{FF2B5EF4-FFF2-40B4-BE49-F238E27FC236}">
                <a16:creationId xmlns:a16="http://schemas.microsoft.com/office/drawing/2014/main" id="{255D311A-9CF6-6D68-637F-D90A4E67D223}"/>
              </a:ext>
            </a:extLst>
          </p:cNvPr>
          <p:cNvCxnSpPr>
            <a:cxnSpLocks/>
          </p:cNvCxnSpPr>
          <p:nvPr/>
        </p:nvCxnSpPr>
        <p:spPr>
          <a:xfrm rot="5400000" flipV="1">
            <a:off x="898208" y="2380232"/>
            <a:ext cx="0" cy="868680"/>
          </a:xfrm>
          <a:prstGeom prst="straightConnector1">
            <a:avLst/>
          </a:prstGeom>
          <a:ln w="762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37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dett pályás, rajzfilm, padló, játék látható&#10;&#10;Automatikusan generált leírás">
            <a:extLst>
              <a:ext uri="{FF2B5EF4-FFF2-40B4-BE49-F238E27FC236}">
                <a16:creationId xmlns:a16="http://schemas.microsoft.com/office/drawing/2014/main" id="{7CD25258-6FDF-0F6B-9C1F-05DE78E62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97" y="1234800"/>
            <a:ext cx="7560000" cy="5040000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3FB07326-2290-05B6-055A-B1B5A1E9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400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két egymásra merőleges tükrökben</a:t>
            </a:r>
          </a:p>
        </p:txBody>
      </p:sp>
    </p:spTree>
    <p:extLst>
      <p:ext uri="{BB962C8B-B14F-4D97-AF65-F5344CB8AC3E}">
        <p14:creationId xmlns:p14="http://schemas.microsoft.com/office/powerpoint/2010/main" val="1924810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dett pályás, rajzfilm, padló, játék látható&#10;&#10;Automatikusan generált leírás">
            <a:extLst>
              <a:ext uri="{FF2B5EF4-FFF2-40B4-BE49-F238E27FC236}">
                <a16:creationId xmlns:a16="http://schemas.microsoft.com/office/drawing/2014/main" id="{7CD25258-6FDF-0F6B-9C1F-05DE78E62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D7715180-6C23-1C0C-DBF4-D65F3B69E463}"/>
              </a:ext>
            </a:extLst>
          </p:cNvPr>
          <p:cNvCxnSpPr>
            <a:cxnSpLocks/>
          </p:cNvCxnSpPr>
          <p:nvPr/>
        </p:nvCxnSpPr>
        <p:spPr>
          <a:xfrm flipH="1" flipV="1">
            <a:off x="4354830" y="1564005"/>
            <a:ext cx="3676645" cy="300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Csoportba foglalás 51">
            <a:extLst>
              <a:ext uri="{FF2B5EF4-FFF2-40B4-BE49-F238E27FC236}">
                <a16:creationId xmlns:a16="http://schemas.microsoft.com/office/drawing/2014/main" id="{1CF50AFD-FD13-79AD-031B-24773E6BEFAE}"/>
              </a:ext>
            </a:extLst>
          </p:cNvPr>
          <p:cNvGrpSpPr/>
          <p:nvPr/>
        </p:nvGrpSpPr>
        <p:grpSpPr>
          <a:xfrm>
            <a:off x="2825321" y="47352"/>
            <a:ext cx="7952170" cy="6638460"/>
            <a:chOff x="2825321" y="47352"/>
            <a:chExt cx="7952170" cy="6638460"/>
          </a:xfrm>
        </p:grpSpPr>
        <p:grpSp>
          <p:nvGrpSpPr>
            <p:cNvPr id="51" name="Csoportba foglalás 50">
              <a:extLst>
                <a:ext uri="{FF2B5EF4-FFF2-40B4-BE49-F238E27FC236}">
                  <a16:creationId xmlns:a16="http://schemas.microsoft.com/office/drawing/2014/main" id="{1602D146-2E40-DC72-F83A-960D54626A68}"/>
                </a:ext>
              </a:extLst>
            </p:cNvPr>
            <p:cNvGrpSpPr/>
            <p:nvPr/>
          </p:nvGrpSpPr>
          <p:grpSpPr>
            <a:xfrm>
              <a:off x="5255895" y="3941684"/>
              <a:ext cx="5521596" cy="665827"/>
              <a:chOff x="5255895" y="3941684"/>
              <a:chExt cx="5521596" cy="665827"/>
            </a:xfrm>
          </p:grpSpPr>
          <p:cxnSp>
            <p:nvCxnSpPr>
              <p:cNvPr id="2" name="Egyenes összekötő nyíllal 1">
                <a:extLst>
                  <a:ext uri="{FF2B5EF4-FFF2-40B4-BE49-F238E27FC236}">
                    <a16:creationId xmlns:a16="http://schemas.microsoft.com/office/drawing/2014/main" id="{5E27F273-1306-6229-B84A-9DB4F6631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895" y="4067175"/>
                <a:ext cx="5521596" cy="54033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8C492CAC-852A-F912-3673-5EBE05DE80CA}"/>
                  </a:ext>
                </a:extLst>
              </p:cNvPr>
              <p:cNvSpPr txBox="1"/>
              <p:nvPr/>
            </p:nvSpPr>
            <p:spPr>
              <a:xfrm>
                <a:off x="9970390" y="3941684"/>
                <a:ext cx="389850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</p:grpSp>
        <p:grpSp>
          <p:nvGrpSpPr>
            <p:cNvPr id="49" name="Csoportba foglalás 48">
              <a:extLst>
                <a:ext uri="{FF2B5EF4-FFF2-40B4-BE49-F238E27FC236}">
                  <a16:creationId xmlns:a16="http://schemas.microsoft.com/office/drawing/2014/main" id="{9942E5B3-A28C-C4F7-49D0-C169F95AAF6E}"/>
                </a:ext>
              </a:extLst>
            </p:cNvPr>
            <p:cNvGrpSpPr/>
            <p:nvPr/>
          </p:nvGrpSpPr>
          <p:grpSpPr>
            <a:xfrm>
              <a:off x="2825321" y="4067175"/>
              <a:ext cx="2430574" cy="2618637"/>
              <a:chOff x="2825321" y="4067175"/>
              <a:chExt cx="2430574" cy="2618637"/>
            </a:xfrm>
          </p:grpSpPr>
          <p:cxnSp>
            <p:nvCxnSpPr>
              <p:cNvPr id="7" name="Egyenes összekötő nyíllal 6">
                <a:extLst>
                  <a:ext uri="{FF2B5EF4-FFF2-40B4-BE49-F238E27FC236}">
                    <a16:creationId xmlns:a16="http://schemas.microsoft.com/office/drawing/2014/main" id="{DA1D30F3-BF48-E807-87C8-67E2FDF4CF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9227" y="4067175"/>
                <a:ext cx="2006668" cy="2475668"/>
              </a:xfrm>
              <a:prstGeom prst="straightConnector1">
                <a:avLst/>
              </a:prstGeom>
              <a:ln w="76200">
                <a:solidFill>
                  <a:srgbClr val="4040FF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48D8B572-F562-F3A3-3C7D-B307224C9381}"/>
                  </a:ext>
                </a:extLst>
              </p:cNvPr>
              <p:cNvSpPr txBox="1"/>
              <p:nvPr/>
            </p:nvSpPr>
            <p:spPr>
              <a:xfrm>
                <a:off x="2825321" y="6162592"/>
                <a:ext cx="369012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404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Z</a:t>
                </a:r>
              </a:p>
            </p:txBody>
          </p:sp>
        </p:grpSp>
        <p:grpSp>
          <p:nvGrpSpPr>
            <p:cNvPr id="48" name="Csoportba foglalás 47">
              <a:extLst>
                <a:ext uri="{FF2B5EF4-FFF2-40B4-BE49-F238E27FC236}">
                  <a16:creationId xmlns:a16="http://schemas.microsoft.com/office/drawing/2014/main" id="{C8E9DA9F-E7D8-1D42-2766-EB0DEDB6F7B6}"/>
                </a:ext>
              </a:extLst>
            </p:cNvPr>
            <p:cNvGrpSpPr/>
            <p:nvPr/>
          </p:nvGrpSpPr>
          <p:grpSpPr>
            <a:xfrm>
              <a:off x="4620118" y="47352"/>
              <a:ext cx="635777" cy="4019823"/>
              <a:chOff x="4620118" y="47352"/>
              <a:chExt cx="635777" cy="4019823"/>
            </a:xfrm>
          </p:grpSpPr>
          <p:sp>
            <p:nvSpPr>
              <p:cNvPr id="18" name="Szövegdoboz 17">
                <a:extLst>
                  <a:ext uri="{FF2B5EF4-FFF2-40B4-BE49-F238E27FC236}">
                    <a16:creationId xmlns:a16="http://schemas.microsoft.com/office/drawing/2014/main" id="{EDCFFC07-8AB8-2286-D6A6-11BA84B0D37B}"/>
                  </a:ext>
                </a:extLst>
              </p:cNvPr>
              <p:cNvSpPr txBox="1"/>
              <p:nvPr/>
            </p:nvSpPr>
            <p:spPr>
              <a:xfrm>
                <a:off x="4620118" y="47352"/>
                <a:ext cx="381836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00A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</a:t>
                </a:r>
              </a:p>
            </p:txBody>
          </p:sp>
          <p:cxnSp>
            <p:nvCxnSpPr>
              <p:cNvPr id="8" name="Egyenes összekötő nyíllal 7">
                <a:extLst>
                  <a:ext uri="{FF2B5EF4-FFF2-40B4-BE49-F238E27FC236}">
                    <a16:creationId xmlns:a16="http://schemas.microsoft.com/office/drawing/2014/main" id="{5CCCFA3A-7E25-61C6-899C-4F2549148A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7300" y="55245"/>
                <a:ext cx="188595" cy="4011930"/>
              </a:xfrm>
              <a:prstGeom prst="straightConnector1">
                <a:avLst/>
              </a:prstGeom>
              <a:ln w="76200">
                <a:solidFill>
                  <a:srgbClr val="00A000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7" name="Egyenes összekötő 26">
            <a:extLst>
              <a:ext uri="{FF2B5EF4-FFF2-40B4-BE49-F238E27FC236}">
                <a16:creationId xmlns:a16="http://schemas.microsoft.com/office/drawing/2014/main" id="{D4C5F52D-548A-F447-16B5-5FF88135D851}"/>
              </a:ext>
            </a:extLst>
          </p:cNvPr>
          <p:cNvCxnSpPr>
            <a:cxnSpLocks/>
          </p:cNvCxnSpPr>
          <p:nvPr/>
        </p:nvCxnSpPr>
        <p:spPr>
          <a:xfrm flipH="1">
            <a:off x="6145530" y="1864995"/>
            <a:ext cx="1885945" cy="2455545"/>
          </a:xfrm>
          <a:prstGeom prst="line">
            <a:avLst/>
          </a:prstGeom>
          <a:ln w="38100">
            <a:solidFill>
              <a:srgbClr val="40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89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dett pályás, rajzfilm, padló, játék látható&#10;&#10;Automatikusan generált leírás">
            <a:extLst>
              <a:ext uri="{FF2B5EF4-FFF2-40B4-BE49-F238E27FC236}">
                <a16:creationId xmlns:a16="http://schemas.microsoft.com/office/drawing/2014/main" id="{7CD25258-6FDF-0F6B-9C1F-05DE78E62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2B9BE728-45F9-4692-4D46-130D7FAFCD1A}"/>
              </a:ext>
            </a:extLst>
          </p:cNvPr>
          <p:cNvGrpSpPr/>
          <p:nvPr/>
        </p:nvGrpSpPr>
        <p:grpSpPr>
          <a:xfrm>
            <a:off x="2825321" y="47352"/>
            <a:ext cx="7952170" cy="6638460"/>
            <a:chOff x="2825321" y="47352"/>
            <a:chExt cx="7952170" cy="6638460"/>
          </a:xfrm>
        </p:grpSpPr>
        <p:grpSp>
          <p:nvGrpSpPr>
            <p:cNvPr id="7" name="Csoportba foglalás 6">
              <a:extLst>
                <a:ext uri="{FF2B5EF4-FFF2-40B4-BE49-F238E27FC236}">
                  <a16:creationId xmlns:a16="http://schemas.microsoft.com/office/drawing/2014/main" id="{4214E724-28A1-BF3A-7678-DA493762D316}"/>
                </a:ext>
              </a:extLst>
            </p:cNvPr>
            <p:cNvGrpSpPr/>
            <p:nvPr/>
          </p:nvGrpSpPr>
          <p:grpSpPr>
            <a:xfrm>
              <a:off x="5255895" y="3941684"/>
              <a:ext cx="5521596" cy="665827"/>
              <a:chOff x="5255895" y="3941684"/>
              <a:chExt cx="5521596" cy="665827"/>
            </a:xfrm>
          </p:grpSpPr>
          <p:cxnSp>
            <p:nvCxnSpPr>
              <p:cNvPr id="14" name="Egyenes összekötő nyíllal 13">
                <a:extLst>
                  <a:ext uri="{FF2B5EF4-FFF2-40B4-BE49-F238E27FC236}">
                    <a16:creationId xmlns:a16="http://schemas.microsoft.com/office/drawing/2014/main" id="{00614938-8614-E7B8-8E71-2E6701959E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895" y="4067175"/>
                <a:ext cx="5521596" cy="54033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B75738E6-0EEA-1D74-3B8E-883EEAD088D5}"/>
                  </a:ext>
                </a:extLst>
              </p:cNvPr>
              <p:cNvSpPr txBox="1"/>
              <p:nvPr/>
            </p:nvSpPr>
            <p:spPr>
              <a:xfrm>
                <a:off x="9970390" y="3941684"/>
                <a:ext cx="389850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</p:grpSp>
        <p:grpSp>
          <p:nvGrpSpPr>
            <p:cNvPr id="8" name="Csoportba foglalás 7">
              <a:extLst>
                <a:ext uri="{FF2B5EF4-FFF2-40B4-BE49-F238E27FC236}">
                  <a16:creationId xmlns:a16="http://schemas.microsoft.com/office/drawing/2014/main" id="{DBD0B3C0-FD4B-2BB1-7AA3-86F1B4A7DEA4}"/>
                </a:ext>
              </a:extLst>
            </p:cNvPr>
            <p:cNvGrpSpPr/>
            <p:nvPr/>
          </p:nvGrpSpPr>
          <p:grpSpPr>
            <a:xfrm>
              <a:off x="2825321" y="4067175"/>
              <a:ext cx="2430574" cy="2618637"/>
              <a:chOff x="2825321" y="4067175"/>
              <a:chExt cx="2430574" cy="2618637"/>
            </a:xfrm>
          </p:grpSpPr>
          <p:cxnSp>
            <p:nvCxnSpPr>
              <p:cNvPr id="12" name="Egyenes összekötő nyíllal 11">
                <a:extLst>
                  <a:ext uri="{FF2B5EF4-FFF2-40B4-BE49-F238E27FC236}">
                    <a16:creationId xmlns:a16="http://schemas.microsoft.com/office/drawing/2014/main" id="{9345D0A6-0D65-0B4F-4A36-FE9D2BD801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9227" y="4067175"/>
                <a:ext cx="2006668" cy="2475668"/>
              </a:xfrm>
              <a:prstGeom prst="straightConnector1">
                <a:avLst/>
              </a:prstGeom>
              <a:ln w="76200">
                <a:solidFill>
                  <a:srgbClr val="4040FF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7ADF0CDE-2BCE-F694-FDB8-349AE6A42D4F}"/>
                  </a:ext>
                </a:extLst>
              </p:cNvPr>
              <p:cNvSpPr txBox="1"/>
              <p:nvPr/>
            </p:nvSpPr>
            <p:spPr>
              <a:xfrm>
                <a:off x="2825321" y="6162592"/>
                <a:ext cx="369012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404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Z</a:t>
                </a:r>
              </a:p>
            </p:txBody>
          </p:sp>
        </p:grpSp>
        <p:grpSp>
          <p:nvGrpSpPr>
            <p:cNvPr id="9" name="Csoportba foglalás 8">
              <a:extLst>
                <a:ext uri="{FF2B5EF4-FFF2-40B4-BE49-F238E27FC236}">
                  <a16:creationId xmlns:a16="http://schemas.microsoft.com/office/drawing/2014/main" id="{1949391F-EEC2-2A9E-E4BD-07340369C4CE}"/>
                </a:ext>
              </a:extLst>
            </p:cNvPr>
            <p:cNvGrpSpPr/>
            <p:nvPr/>
          </p:nvGrpSpPr>
          <p:grpSpPr>
            <a:xfrm>
              <a:off x="4620118" y="47352"/>
              <a:ext cx="635777" cy="4019823"/>
              <a:chOff x="4620118" y="47352"/>
              <a:chExt cx="635777" cy="4019823"/>
            </a:xfrm>
          </p:grpSpPr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A9BA2874-DFDB-1BA1-398B-E7203C0436A2}"/>
                  </a:ext>
                </a:extLst>
              </p:cNvPr>
              <p:cNvSpPr txBox="1"/>
              <p:nvPr/>
            </p:nvSpPr>
            <p:spPr>
              <a:xfrm>
                <a:off x="4620118" y="47352"/>
                <a:ext cx="381836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00A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</a:t>
                </a:r>
              </a:p>
            </p:txBody>
          </p:sp>
          <p:cxnSp>
            <p:nvCxnSpPr>
              <p:cNvPr id="11" name="Egyenes összekötő nyíllal 10">
                <a:extLst>
                  <a:ext uri="{FF2B5EF4-FFF2-40B4-BE49-F238E27FC236}">
                    <a16:creationId xmlns:a16="http://schemas.microsoft.com/office/drawing/2014/main" id="{86ACE383-D1BC-1E45-F066-60E16901C8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7300" y="55245"/>
                <a:ext cx="188595" cy="4011930"/>
              </a:xfrm>
              <a:prstGeom prst="straightConnector1">
                <a:avLst/>
              </a:prstGeom>
              <a:ln w="76200">
                <a:solidFill>
                  <a:srgbClr val="00A000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Kép 4" descr="A képen kör, Színesség látható&#10;&#10;Automatikusan generált leírás">
            <a:extLst>
              <a:ext uri="{FF2B5EF4-FFF2-40B4-BE49-F238E27FC236}">
                <a16:creationId xmlns:a16="http://schemas.microsoft.com/office/drawing/2014/main" id="{A699C86F-8BAA-8F18-53A0-8DEECE597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B677A04A-5E7B-5614-A138-42EEFADE0BD3}"/>
              </a:ext>
            </a:extLst>
          </p:cNvPr>
          <p:cNvSpPr txBox="1"/>
          <p:nvPr/>
        </p:nvSpPr>
        <p:spPr>
          <a:xfrm>
            <a:off x="5406082" y="2479250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dirty="0">
                <a:solidFill>
                  <a:srgbClr val="00B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180°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7857B827-DB45-587D-19BA-C4D28C6C0039}"/>
              </a:ext>
            </a:extLst>
          </p:cNvPr>
          <p:cNvSpPr txBox="1"/>
          <p:nvPr/>
        </p:nvSpPr>
        <p:spPr>
          <a:xfrm>
            <a:off x="5124488" y="529423"/>
            <a:ext cx="61940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tükrök síkjának metszésvonala körüli</a:t>
            </a:r>
          </a:p>
          <a:p>
            <a:r>
              <a:rPr lang="hu-H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180°-os elforgatás</a:t>
            </a:r>
          </a:p>
        </p:txBody>
      </p:sp>
    </p:spTree>
    <p:extLst>
      <p:ext uri="{BB962C8B-B14F-4D97-AF65-F5344CB8AC3E}">
        <p14:creationId xmlns:p14="http://schemas.microsoft.com/office/powerpoint/2010/main" val="177213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Kérdőív kitöltése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2B1652-CC74-DBAF-AB84-2A747486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8000"/>
            <a:ext cx="10515600" cy="64287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hu-HU" sz="3200" dirty="0">
                <a:latin typeface="Cambria" panose="02040503050406030204" pitchFamily="18" charset="0"/>
                <a:ea typeface="Cambria" panose="02040503050406030204" pitchFamily="18" charset="0"/>
              </a:rPr>
              <a:t>Mely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irányokat cseréli fel a síktükör?</a:t>
            </a:r>
          </a:p>
        </p:txBody>
      </p:sp>
      <p:pic>
        <p:nvPicPr>
          <p:cNvPr id="1026" name="Picture 2" descr="Hoteles 3 estrellas en Roma desde 6 EUR/noche | Precios actualizados | Hotelmix.es">
            <a:extLst>
              <a:ext uri="{FF2B5EF4-FFF2-40B4-BE49-F238E27FC236}">
                <a16:creationId xmlns:a16="http://schemas.microsoft.com/office/drawing/2014/main" id="{3E2F5E7C-41A3-F96A-695D-B9659D24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06" y="1800000"/>
            <a:ext cx="6618788" cy="441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E901305-6548-C4F6-CDF7-136BB8886C0F}"/>
              </a:ext>
            </a:extLst>
          </p:cNvPr>
          <p:cNvSpPr txBox="1"/>
          <p:nvPr/>
        </p:nvSpPr>
        <p:spPr>
          <a:xfrm>
            <a:off x="5355996" y="2049168"/>
            <a:ext cx="1480009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18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869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1046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egymásra merőleges tükrökben</a:t>
            </a:r>
          </a:p>
        </p:txBody>
      </p:sp>
    </p:spTree>
    <p:extLst>
      <p:ext uri="{BB962C8B-B14F-4D97-AF65-F5344CB8AC3E}">
        <p14:creationId xmlns:p14="http://schemas.microsoft.com/office/powerpoint/2010/main" val="2469173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06DAF84-6C58-8C1E-0085-DA85992C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400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egymással 45°-ot bezáró tükrökben</a:t>
            </a:r>
          </a:p>
        </p:txBody>
      </p:sp>
      <p:pic>
        <p:nvPicPr>
          <p:cNvPr id="9" name="Kép 8" descr="A képen szöveg, iránytű látható&#10;&#10;Automatikusan generált leírás">
            <a:extLst>
              <a:ext uri="{FF2B5EF4-FFF2-40B4-BE49-F238E27FC236}">
                <a16:creationId xmlns:a16="http://schemas.microsoft.com/office/drawing/2014/main" id="{F9C54A48-A2E6-ABA7-B195-649CE299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99" y="1234800"/>
            <a:ext cx="896000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98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iránytű látható&#10;&#10;Automatikusan generált leírás">
            <a:extLst>
              <a:ext uri="{FF2B5EF4-FFF2-40B4-BE49-F238E27FC236}">
                <a16:creationId xmlns:a16="http://schemas.microsoft.com/office/drawing/2014/main" id="{F9C54A48-A2E6-ABA7-B195-649CE299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zöveg, iránytű látható&#10;&#10;Automatikusan generált leírás">
            <a:extLst>
              <a:ext uri="{FF2B5EF4-FFF2-40B4-BE49-F238E27FC236}">
                <a16:creationId xmlns:a16="http://schemas.microsoft.com/office/drawing/2014/main" id="{F9C54A48-A2E6-ABA7-B195-649CE29905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92F3C32-E4D7-2F14-8571-92FA4AEA31BB}"/>
              </a:ext>
            </a:extLst>
          </p:cNvPr>
          <p:cNvSpPr txBox="1"/>
          <p:nvPr/>
        </p:nvSpPr>
        <p:spPr>
          <a:xfrm>
            <a:off x="4791075" y="5838825"/>
            <a:ext cx="986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tárgy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310EDDD-6B83-7498-4C30-4D349D7AFE6E}"/>
              </a:ext>
            </a:extLst>
          </p:cNvPr>
          <p:cNvSpPr txBox="1"/>
          <p:nvPr/>
        </p:nvSpPr>
        <p:spPr>
          <a:xfrm>
            <a:off x="9711412" y="415290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A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hu-HU" sz="2800" baseline="-25000" dirty="0">
                <a:solidFill>
                  <a:srgbClr val="00A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BB3AC2E-3C96-4171-C0A5-4FC90F49C210}"/>
              </a:ext>
            </a:extLst>
          </p:cNvPr>
          <p:cNvSpPr txBox="1"/>
          <p:nvPr/>
        </p:nvSpPr>
        <p:spPr>
          <a:xfrm>
            <a:off x="2409825" y="5577215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A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hu-HU" sz="2800" baseline="-25000" dirty="0">
                <a:solidFill>
                  <a:srgbClr val="00A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2505DF2-0185-DC63-27E5-6D1D53180285}"/>
              </a:ext>
            </a:extLst>
          </p:cNvPr>
          <p:cNvSpPr txBox="1"/>
          <p:nvPr/>
        </p:nvSpPr>
        <p:spPr>
          <a:xfrm>
            <a:off x="9534614" y="3472544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hu-HU" sz="28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2DC20CA-E56C-10C7-4E9B-3D83E94D4F60}"/>
              </a:ext>
            </a:extLst>
          </p:cNvPr>
          <p:cNvSpPr txBox="1"/>
          <p:nvPr/>
        </p:nvSpPr>
        <p:spPr>
          <a:xfrm>
            <a:off x="1934607" y="4091665"/>
            <a:ext cx="67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hu-HU" sz="2800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5D2DC094-F86C-6295-ECC5-109AFF2DE3B7}"/>
              </a:ext>
            </a:extLst>
          </p:cNvPr>
          <p:cNvCxnSpPr>
            <a:cxnSpLocks/>
          </p:cNvCxnSpPr>
          <p:nvPr/>
        </p:nvCxnSpPr>
        <p:spPr>
          <a:xfrm flipH="1">
            <a:off x="3096126" y="4057684"/>
            <a:ext cx="2558584" cy="280031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64F407A0-7E2C-7665-B0F1-FA9435E3FAA7}"/>
              </a:ext>
            </a:extLst>
          </p:cNvPr>
          <p:cNvCxnSpPr>
            <a:cxnSpLocks/>
          </p:cNvCxnSpPr>
          <p:nvPr/>
        </p:nvCxnSpPr>
        <p:spPr>
          <a:xfrm>
            <a:off x="5683650" y="4057684"/>
            <a:ext cx="5806508" cy="257171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EED698CC-2A8A-8623-B339-19134324A217}"/>
              </a:ext>
            </a:extLst>
          </p:cNvPr>
          <p:cNvSpPr txBox="1"/>
          <p:nvPr/>
        </p:nvSpPr>
        <p:spPr>
          <a:xfrm rot="18719973">
            <a:off x="3296029" y="6100435"/>
            <a:ext cx="1157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</a:t>
            </a:r>
            <a:r>
              <a:rPr lang="hu-HU" sz="2800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0626AF92-3909-4540-BB7D-B7E65BAF8C4C}"/>
              </a:ext>
            </a:extLst>
          </p:cNvPr>
          <p:cNvSpPr txBox="1"/>
          <p:nvPr/>
        </p:nvSpPr>
        <p:spPr>
          <a:xfrm rot="1433143">
            <a:off x="9786905" y="6132717"/>
            <a:ext cx="1157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</a:t>
            </a:r>
            <a:r>
              <a:rPr lang="hu-HU" sz="2800" baseline="-25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EDA5713D-0026-3E6A-4925-9B0042B705ED}"/>
              </a:ext>
            </a:extLst>
          </p:cNvPr>
          <p:cNvCxnSpPr>
            <a:cxnSpLocks/>
          </p:cNvCxnSpPr>
          <p:nvPr/>
        </p:nvCxnSpPr>
        <p:spPr>
          <a:xfrm flipH="1" flipV="1">
            <a:off x="5442858" y="0"/>
            <a:ext cx="240792" cy="404774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D1896015-2F1E-0734-E09D-F29ED1775AFC}"/>
              </a:ext>
            </a:extLst>
          </p:cNvPr>
          <p:cNvGrpSpPr/>
          <p:nvPr/>
        </p:nvGrpSpPr>
        <p:grpSpPr>
          <a:xfrm>
            <a:off x="9227615" y="3544224"/>
            <a:ext cx="357434" cy="530461"/>
            <a:chOff x="9227615" y="3544224"/>
            <a:chExt cx="357434" cy="530461"/>
          </a:xfrm>
        </p:grpSpPr>
        <p:cxnSp>
          <p:nvCxnSpPr>
            <p:cNvPr id="32" name="Egyenes összekötő nyíllal 31">
              <a:extLst>
                <a:ext uri="{FF2B5EF4-FFF2-40B4-BE49-F238E27FC236}">
                  <a16:creationId xmlns:a16="http://schemas.microsoft.com/office/drawing/2014/main" id="{EDEAA511-163F-1F09-9430-E4E10F522612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H="1" flipV="1">
              <a:off x="9379370" y="3611776"/>
              <a:ext cx="136638" cy="462909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Háromszög 32">
              <a:extLst>
                <a:ext uri="{FF2B5EF4-FFF2-40B4-BE49-F238E27FC236}">
                  <a16:creationId xmlns:a16="http://schemas.microsoft.com/office/drawing/2014/main" id="{C00E7500-A5F1-8AAD-C5B8-069AF5B3649A}"/>
                </a:ext>
              </a:extLst>
            </p:cNvPr>
            <p:cNvSpPr/>
            <p:nvPr/>
          </p:nvSpPr>
          <p:spPr>
            <a:xfrm rot="158693">
              <a:off x="9227615" y="3544224"/>
              <a:ext cx="357434" cy="136025"/>
            </a:xfrm>
            <a:prstGeom prst="triangle">
              <a:avLst>
                <a:gd name="adj" fmla="val 3679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953DFC71-D00B-4443-E3CF-6DD2D8CE5B84}"/>
              </a:ext>
            </a:extLst>
          </p:cNvPr>
          <p:cNvGrpSpPr/>
          <p:nvPr/>
        </p:nvGrpSpPr>
        <p:grpSpPr>
          <a:xfrm>
            <a:off x="1371600" y="3910965"/>
            <a:ext cx="1106805" cy="609600"/>
            <a:chOff x="1371600" y="3910965"/>
            <a:chExt cx="1106805" cy="609600"/>
          </a:xfrm>
        </p:grpSpPr>
        <p:cxnSp>
          <p:nvCxnSpPr>
            <p:cNvPr id="3" name="Egyenes összekötő nyíllal 2">
              <a:extLst>
                <a:ext uri="{FF2B5EF4-FFF2-40B4-BE49-F238E27FC236}">
                  <a16:creationId xmlns:a16="http://schemas.microsoft.com/office/drawing/2014/main" id="{E833437A-4BA6-912E-DEFC-4C6C179212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1630" y="3910965"/>
              <a:ext cx="866775" cy="478087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abadkézi sokszög: alakzat 20">
              <a:extLst>
                <a:ext uri="{FF2B5EF4-FFF2-40B4-BE49-F238E27FC236}">
                  <a16:creationId xmlns:a16="http://schemas.microsoft.com/office/drawing/2014/main" id="{5DB40C1D-5623-A9BC-984B-179BD03C7409}"/>
                </a:ext>
              </a:extLst>
            </p:cNvPr>
            <p:cNvSpPr/>
            <p:nvPr/>
          </p:nvSpPr>
          <p:spPr>
            <a:xfrm>
              <a:off x="1371600" y="4314825"/>
              <a:ext cx="493395" cy="205740"/>
            </a:xfrm>
            <a:custGeom>
              <a:avLst/>
              <a:gdLst>
                <a:gd name="connsiteX0" fmla="*/ 196215 w 493395"/>
                <a:gd name="connsiteY0" fmla="*/ 0 h 205740"/>
                <a:gd name="connsiteX1" fmla="*/ 493395 w 493395"/>
                <a:gd name="connsiteY1" fmla="*/ 40005 h 205740"/>
                <a:gd name="connsiteX2" fmla="*/ 0 w 493395"/>
                <a:gd name="connsiteY2" fmla="*/ 205740 h 205740"/>
                <a:gd name="connsiteX3" fmla="*/ 196215 w 493395"/>
                <a:gd name="connsiteY3" fmla="*/ 0 h 20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3395" h="205740">
                  <a:moveTo>
                    <a:pt x="196215" y="0"/>
                  </a:moveTo>
                  <a:lnTo>
                    <a:pt x="493395" y="40005"/>
                  </a:lnTo>
                  <a:lnTo>
                    <a:pt x="0" y="205740"/>
                  </a:lnTo>
                  <a:lnTo>
                    <a:pt x="196215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6" name="Ív 35">
            <a:extLst>
              <a:ext uri="{FF2B5EF4-FFF2-40B4-BE49-F238E27FC236}">
                <a16:creationId xmlns:a16="http://schemas.microsoft.com/office/drawing/2014/main" id="{A8E63325-16E4-997E-E8D9-4299B083CA98}"/>
              </a:ext>
            </a:extLst>
          </p:cNvPr>
          <p:cNvSpPr/>
          <p:nvPr/>
        </p:nvSpPr>
        <p:spPr>
          <a:xfrm>
            <a:off x="1767042" y="2274570"/>
            <a:ext cx="7749048" cy="3576955"/>
          </a:xfrm>
          <a:prstGeom prst="arc">
            <a:avLst>
              <a:gd name="adj1" fmla="val 10326"/>
              <a:gd name="adj2" fmla="val 7919233"/>
            </a:avLst>
          </a:prstGeom>
          <a:solidFill>
            <a:srgbClr val="FFFF00">
              <a:alpha val="25000"/>
            </a:srgbClr>
          </a:solidFill>
          <a:ln w="38100">
            <a:solidFill>
              <a:srgbClr val="00A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3948FB4A-B6A4-D093-FFE3-9C863FE109CE}"/>
              </a:ext>
            </a:extLst>
          </p:cNvPr>
          <p:cNvGrpSpPr/>
          <p:nvPr/>
        </p:nvGrpSpPr>
        <p:grpSpPr>
          <a:xfrm>
            <a:off x="4130893" y="5754693"/>
            <a:ext cx="3199036" cy="504384"/>
            <a:chOff x="4130893" y="5754693"/>
            <a:chExt cx="3199036" cy="504384"/>
          </a:xfrm>
        </p:grpSpPr>
        <p:cxnSp>
          <p:nvCxnSpPr>
            <p:cNvPr id="16" name="Egyenes összekötő nyíllal 15">
              <a:extLst>
                <a:ext uri="{FF2B5EF4-FFF2-40B4-BE49-F238E27FC236}">
                  <a16:creationId xmlns:a16="http://schemas.microsoft.com/office/drawing/2014/main" id="{EDA9CD5A-B8BC-F6BD-3814-81EE63781764}"/>
                </a:ext>
              </a:extLst>
            </p:cNvPr>
            <p:cNvCxnSpPr>
              <a:cxnSpLocks/>
            </p:cNvCxnSpPr>
            <p:nvPr/>
          </p:nvCxnSpPr>
          <p:spPr>
            <a:xfrm>
              <a:off x="4130893" y="5754693"/>
              <a:ext cx="2558584" cy="246057"/>
            </a:xfrm>
            <a:prstGeom prst="straightConnector1">
              <a:avLst/>
            </a:prstGeom>
            <a:ln w="88900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Háromszög 25">
              <a:extLst>
                <a:ext uri="{FF2B5EF4-FFF2-40B4-BE49-F238E27FC236}">
                  <a16:creationId xmlns:a16="http://schemas.microsoft.com/office/drawing/2014/main" id="{3515C1FA-9E52-62BA-A1A6-2EC07B96A00D}"/>
                </a:ext>
              </a:extLst>
            </p:cNvPr>
            <p:cNvSpPr/>
            <p:nvPr/>
          </p:nvSpPr>
          <p:spPr>
            <a:xfrm rot="6175114">
              <a:off x="6676876" y="5606024"/>
              <a:ext cx="386009" cy="920097"/>
            </a:xfrm>
            <a:prstGeom prst="triangle">
              <a:avLst>
                <a:gd name="adj" fmla="val 1894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42CD976C-7123-7A6E-9C89-FDB9C13D460F}"/>
              </a:ext>
            </a:extLst>
          </p:cNvPr>
          <p:cNvSpPr txBox="1"/>
          <p:nvPr/>
        </p:nvSpPr>
        <p:spPr>
          <a:xfrm>
            <a:off x="7066226" y="3995764"/>
            <a:ext cx="1021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45°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781D39F-6561-73A8-9A24-8E24EFA91E0D}"/>
              </a:ext>
            </a:extLst>
          </p:cNvPr>
          <p:cNvSpPr txBox="1"/>
          <p:nvPr/>
        </p:nvSpPr>
        <p:spPr>
          <a:xfrm>
            <a:off x="5528535" y="4433697"/>
            <a:ext cx="1021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45°</a:t>
            </a:r>
          </a:p>
        </p:txBody>
      </p:sp>
    </p:spTree>
    <p:extLst>
      <p:ext uri="{BB962C8B-B14F-4D97-AF65-F5344CB8AC3E}">
        <p14:creationId xmlns:p14="http://schemas.microsoft.com/office/powerpoint/2010/main" val="322748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8" grpId="1"/>
      <p:bldP spid="10" grpId="0"/>
      <p:bldP spid="11" grpId="0"/>
      <p:bldP spid="23" grpId="0"/>
      <p:bldP spid="36" grpId="0" animBg="1"/>
      <p:bldP spid="36" grpId="1" animBg="1"/>
      <p:bldP spid="4" grpId="1"/>
      <p:bldP spid="4" grpId="2"/>
      <p:bldP spid="6" grpId="1"/>
      <p:bldP spid="6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1046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egymással 60°-ot bezáró tükrökben</a:t>
            </a:r>
          </a:p>
        </p:txBody>
      </p:sp>
    </p:spTree>
    <p:extLst>
      <p:ext uri="{BB962C8B-B14F-4D97-AF65-F5344CB8AC3E}">
        <p14:creationId xmlns:p14="http://schemas.microsoft.com/office/powerpoint/2010/main" val="819876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1046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</a:t>
            </a: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Kaleidoszkóp</a:t>
            </a:r>
          </a:p>
        </p:txBody>
      </p:sp>
    </p:spTree>
    <p:extLst>
      <p:ext uri="{BB962C8B-B14F-4D97-AF65-F5344CB8AC3E}">
        <p14:creationId xmlns:p14="http://schemas.microsoft.com/office/powerpoint/2010/main" val="14345773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ajzfilm, fedett pályás, szobrocska, padló látható&#10;&#10;Automatikusan generált leírás">
            <a:extLst>
              <a:ext uri="{FF2B5EF4-FFF2-40B4-BE49-F238E27FC236}">
                <a16:creationId xmlns:a16="http://schemas.microsoft.com/office/drawing/2014/main" id="{5E1A2F56-D964-8F85-1D53-3D14849C3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00" y="1234800"/>
            <a:ext cx="7560000" cy="5040000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5021DE78-F30A-C840-CBFB-3BC74AD2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400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Tükörképek három merőleges tükrökben</a:t>
            </a:r>
          </a:p>
        </p:txBody>
      </p:sp>
    </p:spTree>
    <p:extLst>
      <p:ext uri="{BB962C8B-B14F-4D97-AF65-F5344CB8AC3E}">
        <p14:creationId xmlns:p14="http://schemas.microsoft.com/office/powerpoint/2010/main" val="3946449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rajzfilm, fedett pályás, szobrocska, padló látható&#10;&#10;Automatikusan generált leírás">
            <a:extLst>
              <a:ext uri="{FF2B5EF4-FFF2-40B4-BE49-F238E27FC236}">
                <a16:creationId xmlns:a16="http://schemas.microsoft.com/office/drawing/2014/main" id="{5E1A2F56-D964-8F85-1D53-3D14849C3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E9AA6A39-B2E5-B6FC-8F10-6C69AEF25414}"/>
              </a:ext>
            </a:extLst>
          </p:cNvPr>
          <p:cNvCxnSpPr>
            <a:cxnSpLocks/>
          </p:cNvCxnSpPr>
          <p:nvPr/>
        </p:nvCxnSpPr>
        <p:spPr>
          <a:xfrm flipH="1" flipV="1">
            <a:off x="3733800" y="3575685"/>
            <a:ext cx="4404360" cy="4336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09A0A1BB-3D8D-DE7D-B3BB-225951A080D9}"/>
              </a:ext>
            </a:extLst>
          </p:cNvPr>
          <p:cNvCxnSpPr>
            <a:cxnSpLocks/>
          </p:cNvCxnSpPr>
          <p:nvPr/>
        </p:nvCxnSpPr>
        <p:spPr>
          <a:xfrm flipH="1" flipV="1">
            <a:off x="6972300" y="4665345"/>
            <a:ext cx="17145" cy="1085850"/>
          </a:xfrm>
          <a:prstGeom prst="line">
            <a:avLst/>
          </a:prstGeom>
          <a:ln w="38100">
            <a:solidFill>
              <a:srgbClr val="00B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>
            <a:extLst>
              <a:ext uri="{FF2B5EF4-FFF2-40B4-BE49-F238E27FC236}">
                <a16:creationId xmlns:a16="http://schemas.microsoft.com/office/drawing/2014/main" id="{E93C565F-3BE5-9498-6AAD-43CA315FF0C7}"/>
              </a:ext>
            </a:extLst>
          </p:cNvPr>
          <p:cNvCxnSpPr>
            <a:cxnSpLocks/>
          </p:cNvCxnSpPr>
          <p:nvPr/>
        </p:nvCxnSpPr>
        <p:spPr>
          <a:xfrm flipV="1">
            <a:off x="6989445" y="4009341"/>
            <a:ext cx="1148715" cy="1741854"/>
          </a:xfrm>
          <a:prstGeom prst="line">
            <a:avLst/>
          </a:prstGeom>
          <a:ln w="38100">
            <a:solidFill>
              <a:srgbClr val="40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9A141842-E9D2-5D3D-3FA6-14CEA0D1F6AA}"/>
              </a:ext>
            </a:extLst>
          </p:cNvPr>
          <p:cNvGrpSpPr/>
          <p:nvPr/>
        </p:nvGrpSpPr>
        <p:grpSpPr>
          <a:xfrm>
            <a:off x="2825321" y="47352"/>
            <a:ext cx="7952170" cy="6638460"/>
            <a:chOff x="2825321" y="47352"/>
            <a:chExt cx="7952170" cy="6638460"/>
          </a:xfrm>
        </p:grpSpPr>
        <p:grpSp>
          <p:nvGrpSpPr>
            <p:cNvPr id="18" name="Csoportba foglalás 17">
              <a:extLst>
                <a:ext uri="{FF2B5EF4-FFF2-40B4-BE49-F238E27FC236}">
                  <a16:creationId xmlns:a16="http://schemas.microsoft.com/office/drawing/2014/main" id="{C76CFB95-4F1D-4CC4-B2F0-D2089D5560C9}"/>
                </a:ext>
              </a:extLst>
            </p:cNvPr>
            <p:cNvGrpSpPr/>
            <p:nvPr/>
          </p:nvGrpSpPr>
          <p:grpSpPr>
            <a:xfrm>
              <a:off x="5255895" y="3941684"/>
              <a:ext cx="5521596" cy="665827"/>
              <a:chOff x="5255895" y="3941684"/>
              <a:chExt cx="5521596" cy="665827"/>
            </a:xfrm>
          </p:grpSpPr>
          <p:cxnSp>
            <p:nvCxnSpPr>
              <p:cNvPr id="25" name="Egyenes összekötő nyíllal 24">
                <a:extLst>
                  <a:ext uri="{FF2B5EF4-FFF2-40B4-BE49-F238E27FC236}">
                    <a16:creationId xmlns:a16="http://schemas.microsoft.com/office/drawing/2014/main" id="{1D3DA882-FB7B-F7FE-AF0E-12D8EF534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5895" y="4067175"/>
                <a:ext cx="5521596" cy="54033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Szövegdoboz 25">
                <a:extLst>
                  <a:ext uri="{FF2B5EF4-FFF2-40B4-BE49-F238E27FC236}">
                    <a16:creationId xmlns:a16="http://schemas.microsoft.com/office/drawing/2014/main" id="{49FB80A9-CCBA-2422-DC3D-9C03839A8D40}"/>
                  </a:ext>
                </a:extLst>
              </p:cNvPr>
              <p:cNvSpPr txBox="1"/>
              <p:nvPr/>
            </p:nvSpPr>
            <p:spPr>
              <a:xfrm>
                <a:off x="9970390" y="3941684"/>
                <a:ext cx="389850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</p:grpSp>
        <p:grpSp>
          <p:nvGrpSpPr>
            <p:cNvPr id="19" name="Csoportba foglalás 18">
              <a:extLst>
                <a:ext uri="{FF2B5EF4-FFF2-40B4-BE49-F238E27FC236}">
                  <a16:creationId xmlns:a16="http://schemas.microsoft.com/office/drawing/2014/main" id="{466C116E-B45C-7FBE-1568-C4B5E0F52FEB}"/>
                </a:ext>
              </a:extLst>
            </p:cNvPr>
            <p:cNvGrpSpPr/>
            <p:nvPr/>
          </p:nvGrpSpPr>
          <p:grpSpPr>
            <a:xfrm>
              <a:off x="2825321" y="4067175"/>
              <a:ext cx="2430574" cy="2618637"/>
              <a:chOff x="2825321" y="4067175"/>
              <a:chExt cx="2430574" cy="2618637"/>
            </a:xfrm>
          </p:grpSpPr>
          <p:cxnSp>
            <p:nvCxnSpPr>
              <p:cNvPr id="23" name="Egyenes összekötő nyíllal 22">
                <a:extLst>
                  <a:ext uri="{FF2B5EF4-FFF2-40B4-BE49-F238E27FC236}">
                    <a16:creationId xmlns:a16="http://schemas.microsoft.com/office/drawing/2014/main" id="{E31E377A-BECD-E38C-429B-AA56BA801D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9227" y="4067175"/>
                <a:ext cx="2006668" cy="2475668"/>
              </a:xfrm>
              <a:prstGeom prst="straightConnector1">
                <a:avLst/>
              </a:prstGeom>
              <a:ln w="76200">
                <a:solidFill>
                  <a:srgbClr val="4040FF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B41D83BE-46FA-3D6E-7E2D-3B9B55D7735B}"/>
                  </a:ext>
                </a:extLst>
              </p:cNvPr>
              <p:cNvSpPr txBox="1"/>
              <p:nvPr/>
            </p:nvSpPr>
            <p:spPr>
              <a:xfrm>
                <a:off x="2825321" y="6162592"/>
                <a:ext cx="369012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4040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Z</a:t>
                </a:r>
              </a:p>
            </p:txBody>
          </p:sp>
        </p:grpSp>
        <p:grpSp>
          <p:nvGrpSpPr>
            <p:cNvPr id="20" name="Csoportba foglalás 19">
              <a:extLst>
                <a:ext uri="{FF2B5EF4-FFF2-40B4-BE49-F238E27FC236}">
                  <a16:creationId xmlns:a16="http://schemas.microsoft.com/office/drawing/2014/main" id="{E79E663B-F917-73C6-9CC0-98FB34AEA4E0}"/>
                </a:ext>
              </a:extLst>
            </p:cNvPr>
            <p:cNvGrpSpPr/>
            <p:nvPr/>
          </p:nvGrpSpPr>
          <p:grpSpPr>
            <a:xfrm>
              <a:off x="4620118" y="47352"/>
              <a:ext cx="635777" cy="4019823"/>
              <a:chOff x="4620118" y="47352"/>
              <a:chExt cx="635777" cy="4019823"/>
            </a:xfrm>
          </p:grpSpPr>
          <p:sp>
            <p:nvSpPr>
              <p:cNvPr id="21" name="Szövegdoboz 20">
                <a:extLst>
                  <a:ext uri="{FF2B5EF4-FFF2-40B4-BE49-F238E27FC236}">
                    <a16:creationId xmlns:a16="http://schemas.microsoft.com/office/drawing/2014/main" id="{39F70184-E727-03F1-15D8-5FA46F490107}"/>
                  </a:ext>
                </a:extLst>
              </p:cNvPr>
              <p:cNvSpPr txBox="1"/>
              <p:nvPr/>
            </p:nvSpPr>
            <p:spPr>
              <a:xfrm>
                <a:off x="4620118" y="47352"/>
                <a:ext cx="381836" cy="523220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hu-HU" sz="2800" i="1" dirty="0">
                    <a:solidFill>
                      <a:srgbClr val="00A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Y</a:t>
                </a:r>
              </a:p>
            </p:txBody>
          </p:sp>
          <p:cxnSp>
            <p:nvCxnSpPr>
              <p:cNvPr id="22" name="Egyenes összekötő nyíllal 21">
                <a:extLst>
                  <a:ext uri="{FF2B5EF4-FFF2-40B4-BE49-F238E27FC236}">
                    <a16:creationId xmlns:a16="http://schemas.microsoft.com/office/drawing/2014/main" id="{C4B16E83-BB8A-098F-BA22-DAE58B2DAF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67300" y="55245"/>
                <a:ext cx="188595" cy="4011930"/>
              </a:xfrm>
              <a:prstGeom prst="straightConnector1">
                <a:avLst/>
              </a:prstGeom>
              <a:ln w="76200">
                <a:solidFill>
                  <a:srgbClr val="00A000"/>
                </a:solidFill>
                <a:headEnd w="lg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0" name="Egyenes összekötő 39">
            <a:extLst>
              <a:ext uri="{FF2B5EF4-FFF2-40B4-BE49-F238E27FC236}">
                <a16:creationId xmlns:a16="http://schemas.microsoft.com/office/drawing/2014/main" id="{004C4E1C-9EAA-B335-1FD9-AE8A51D7C694}"/>
              </a:ext>
            </a:extLst>
          </p:cNvPr>
          <p:cNvCxnSpPr>
            <a:cxnSpLocks/>
          </p:cNvCxnSpPr>
          <p:nvPr/>
        </p:nvCxnSpPr>
        <p:spPr>
          <a:xfrm flipH="1" flipV="1">
            <a:off x="3707130" y="3575685"/>
            <a:ext cx="2403055" cy="7905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45">
            <a:extLst>
              <a:ext uri="{FF2B5EF4-FFF2-40B4-BE49-F238E27FC236}">
                <a16:creationId xmlns:a16="http://schemas.microsoft.com/office/drawing/2014/main" id="{91B6A4A2-E6CA-D54D-99C2-F79CA2781F2F}"/>
              </a:ext>
            </a:extLst>
          </p:cNvPr>
          <p:cNvCxnSpPr>
            <a:cxnSpLocks/>
          </p:cNvCxnSpPr>
          <p:nvPr/>
        </p:nvCxnSpPr>
        <p:spPr>
          <a:xfrm flipH="1" flipV="1">
            <a:off x="6135155" y="4375785"/>
            <a:ext cx="252310" cy="89119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440F7AE4-2338-4DD6-2A9D-23D64768E49A}"/>
              </a:ext>
            </a:extLst>
          </p:cNvPr>
          <p:cNvCxnSpPr>
            <a:cxnSpLocks/>
          </p:cNvCxnSpPr>
          <p:nvPr/>
        </p:nvCxnSpPr>
        <p:spPr>
          <a:xfrm>
            <a:off x="6421755" y="4477018"/>
            <a:ext cx="550545" cy="17499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zis 69">
            <a:extLst>
              <a:ext uri="{FF2B5EF4-FFF2-40B4-BE49-F238E27FC236}">
                <a16:creationId xmlns:a16="http://schemas.microsoft.com/office/drawing/2014/main" id="{DEE56CA9-0CFD-1632-8E89-11D4B95DFAA3}"/>
              </a:ext>
            </a:extLst>
          </p:cNvPr>
          <p:cNvSpPr/>
          <p:nvPr/>
        </p:nvSpPr>
        <p:spPr>
          <a:xfrm>
            <a:off x="5174360" y="4011684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Szövegdoboz 80">
            <a:extLst>
              <a:ext uri="{FF2B5EF4-FFF2-40B4-BE49-F238E27FC236}">
                <a16:creationId xmlns:a16="http://schemas.microsoft.com/office/drawing/2014/main" id="{2181FDB4-34C8-6340-4E6E-184D1CB40383}"/>
              </a:ext>
            </a:extLst>
          </p:cNvPr>
          <p:cNvSpPr txBox="1"/>
          <p:nvPr/>
        </p:nvSpPr>
        <p:spPr>
          <a:xfrm>
            <a:off x="5186634" y="706977"/>
            <a:ext cx="5208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tükrök síkjának közös pontjára</a:t>
            </a:r>
          </a:p>
          <a:p>
            <a:r>
              <a:rPr lang="hu-H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vonatkozó tükrözés</a:t>
            </a:r>
          </a:p>
        </p:txBody>
      </p:sp>
    </p:spTree>
    <p:extLst>
      <p:ext uri="{BB962C8B-B14F-4D97-AF65-F5344CB8AC3E}">
        <p14:creationId xmlns:p14="http://schemas.microsoft.com/office/powerpoint/2010/main" val="363687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8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67A8926-45B5-2BBD-AC5A-5ABE5EB178F5}"/>
              </a:ext>
            </a:extLst>
          </p:cNvPr>
          <p:cNvSpPr txBox="1">
            <a:spLocks/>
          </p:cNvSpPr>
          <p:nvPr/>
        </p:nvSpPr>
        <p:spPr>
          <a:xfrm>
            <a:off x="838200" y="230400"/>
            <a:ext cx="10515600" cy="5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sarokreflektor működése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3B983588-F26E-2CBF-A0AC-171DE6102C9F}"/>
              </a:ext>
            </a:extLst>
          </p:cNvPr>
          <p:cNvSpPr txBox="1">
            <a:spLocks/>
          </p:cNvSpPr>
          <p:nvPr/>
        </p:nvSpPr>
        <p:spPr>
          <a:xfrm>
            <a:off x="504121" y="1339787"/>
            <a:ext cx="11183759" cy="4847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sarokreflektor három, egymásra merőleges, egymáshoz rögzített tükörből áll.</a:t>
            </a:r>
          </a:p>
        </p:txBody>
      </p: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EA5A7A46-434F-7EB0-54A5-8F365FF43855}"/>
              </a:ext>
            </a:extLst>
          </p:cNvPr>
          <p:cNvSpPr txBox="1">
            <a:spLocks/>
          </p:cNvSpPr>
          <p:nvPr/>
        </p:nvSpPr>
        <p:spPr>
          <a:xfrm>
            <a:off x="503950" y="2231059"/>
            <a:ext cx="6066531" cy="4396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beeső és a visszaverődő fénysugár iránya ellentétes, ha a sugár mindhárom lapról egyszer-egyszer verődik vissza!</a:t>
            </a:r>
          </a:p>
          <a:p>
            <a:pPr marL="0" indent="0" algn="just">
              <a:buNone/>
            </a:pPr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sarokreflektor a fényforrás felé veri vissza a fénysugarakat.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Kísérlet zseblámpával</a:t>
            </a:r>
          </a:p>
        </p:txBody>
      </p:sp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10B19E22-2272-C3D4-D6A7-89806EA65C61}"/>
              </a:ext>
            </a:extLst>
          </p:cNvPr>
          <p:cNvSpPr/>
          <p:nvPr/>
        </p:nvSpPr>
        <p:spPr>
          <a:xfrm>
            <a:off x="3369076" y="3937662"/>
            <a:ext cx="501588" cy="88776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 descr="A képen sor, diagram, képernyőkép, tervezés látható&#10;&#10;Automatikusan generált leírás">
            <a:extLst>
              <a:ext uri="{FF2B5EF4-FFF2-40B4-BE49-F238E27FC236}">
                <a16:creationId xmlns:a16="http://schemas.microsoft.com/office/drawing/2014/main" id="{62316474-EEFB-0D32-94CC-E8F486B56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1980000"/>
            <a:ext cx="5760000" cy="46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67A8926-45B5-2BBD-AC5A-5ABE5EB178F5}"/>
              </a:ext>
            </a:extLst>
          </p:cNvPr>
          <p:cNvSpPr txBox="1">
            <a:spLocks/>
          </p:cNvSpPr>
          <p:nvPr/>
        </p:nvSpPr>
        <p:spPr>
          <a:xfrm>
            <a:off x="838200" y="230400"/>
            <a:ext cx="10515600" cy="5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sarokreflektor képalkotása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3B983588-F26E-2CBF-A0AC-171DE6102C9F}"/>
              </a:ext>
            </a:extLst>
          </p:cNvPr>
          <p:cNvSpPr txBox="1">
            <a:spLocks/>
          </p:cNvSpPr>
          <p:nvPr/>
        </p:nvSpPr>
        <p:spPr>
          <a:xfrm>
            <a:off x="514905" y="5269584"/>
            <a:ext cx="11146052" cy="1228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Mivel a sarokreflektor a fényképezőgép lencséjének a közepéről kiinduló fényt ugyanide veri vissza, ezért a lencse képe éppen a tükrök metszéspontjában látható.</a:t>
            </a:r>
          </a:p>
        </p:txBody>
      </p:sp>
      <p:pic>
        <p:nvPicPr>
          <p:cNvPr id="2" name="Kép 1" descr="IMG_9941.JPG">
            <a:extLst>
              <a:ext uri="{FF2B5EF4-FFF2-40B4-BE49-F238E27FC236}">
                <a16:creationId xmlns:a16="http://schemas.microsoft.com/office/drawing/2014/main" id="{073C9F96-D8BB-5175-F035-D11B9552B2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96000" y="1365108"/>
            <a:ext cx="5400000" cy="36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7723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Kérdőív kitöltése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2B1652-CC74-DBAF-AB84-2A747486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8000"/>
            <a:ext cx="10515600" cy="64287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hu-HU" sz="3200" dirty="0">
                <a:latin typeface="Cambria" panose="02040503050406030204" pitchFamily="18" charset="0"/>
                <a:ea typeface="Cambria" panose="02040503050406030204" pitchFamily="18" charset="0"/>
              </a:rPr>
              <a:t>Mely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irányokat cseréli fel a síktükör?</a:t>
            </a:r>
          </a:p>
        </p:txBody>
      </p:sp>
      <p:pic>
        <p:nvPicPr>
          <p:cNvPr id="4" name="Kép 3" descr="A képen kültéri, ház, fű, visszatükrözés látható&#10;&#10;Automatikusan generált leírás">
            <a:extLst>
              <a:ext uri="{FF2B5EF4-FFF2-40B4-BE49-F238E27FC236}">
                <a16:creationId xmlns:a16="http://schemas.microsoft.com/office/drawing/2014/main" id="{D7EE4AA5-9B71-886B-687B-3912244A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500" y="1800000"/>
            <a:ext cx="6615000" cy="44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20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9941.JPG">
            <a:extLst>
              <a:ext uri="{FF2B5EF4-FFF2-40B4-BE49-F238E27FC236}">
                <a16:creationId xmlns:a16="http://schemas.microsoft.com/office/drawing/2014/main" id="{073C9F96-D8BB-5175-F035-D11B9552B2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8234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_9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1" y="0"/>
            <a:ext cx="10287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_9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854003" y="-10478923"/>
            <a:ext cx="45900006" cy="30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94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_9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291834" y="-14667465"/>
            <a:ext cx="45900006" cy="30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_9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269281" y="-8787774"/>
            <a:ext cx="45900006" cy="30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77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IMG_9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1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8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zfilm096">
            <a:hlinkClick r:id="" action="ppaction://media"/>
            <a:extLst>
              <a:ext uri="{FF2B5EF4-FFF2-40B4-BE49-F238E27FC236}">
                <a16:creationId xmlns:a16="http://schemas.microsoft.com/office/drawing/2014/main" id="{B0202BBF-C3B6-EF00-2369-AB716DDDBD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1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A8C5D9-5262-AF5B-86B0-C9F6E706A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6F742B9-D71E-9F56-4A01-787DACFE1B8E}"/>
              </a:ext>
            </a:extLst>
          </p:cNvPr>
          <p:cNvSpPr txBox="1"/>
          <p:nvPr/>
        </p:nvSpPr>
        <p:spPr>
          <a:xfrm>
            <a:off x="276640" y="133680"/>
            <a:ext cx="1163872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Sarokreflektor radarhullámokhoz hajón…</a:t>
            </a:r>
          </a:p>
        </p:txBody>
      </p:sp>
    </p:spTree>
    <p:extLst>
      <p:ext uri="{BB962C8B-B14F-4D97-AF65-F5344CB8AC3E}">
        <p14:creationId xmlns:p14="http://schemas.microsoft.com/office/powerpoint/2010/main" val="68005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376549-9EAE-50DA-ED55-EC9837A3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0"/>
            <a:ext cx="10313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1A91614-49D6-FA32-2496-891007BFB2C4}"/>
              </a:ext>
            </a:extLst>
          </p:cNvPr>
          <p:cNvSpPr txBox="1"/>
          <p:nvPr/>
        </p:nvSpPr>
        <p:spPr>
          <a:xfrm>
            <a:off x="276640" y="133680"/>
            <a:ext cx="1163872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és </a:t>
            </a:r>
            <a:r>
              <a:rPr lang="hu-HU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bólyán</a:t>
            </a:r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1937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376549-9EAE-50DA-ED55-EC9837A3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08806" y="-5742000"/>
            <a:ext cx="37899165" cy="25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39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Kérdőív kitöltése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2B1652-CC74-DBAF-AB84-2A747486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8000"/>
            <a:ext cx="10515600" cy="642874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hu-HU" sz="3200" dirty="0">
                <a:latin typeface="Cambria" panose="02040503050406030204" pitchFamily="18" charset="0"/>
                <a:ea typeface="Cambria" panose="02040503050406030204" pitchFamily="18" charset="0"/>
              </a:rPr>
              <a:t>Mely</a:t>
            </a: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 irányokat cseréli fel a síktükör?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7B61BE7-1CB7-FEF3-F602-0A489C58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00" y="1800000"/>
            <a:ext cx="6615000" cy="44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7528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8C8FF"/>
            </a:gs>
            <a:gs pos="0">
              <a:srgbClr val="E6F0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2CF9ACF4-024F-1DCB-0DC7-CE72FC3DDD4E}"/>
              </a:ext>
            </a:extLst>
          </p:cNvPr>
          <p:cNvSpPr txBox="1"/>
          <p:nvPr/>
        </p:nvSpPr>
        <p:spPr>
          <a:xfrm>
            <a:off x="1" y="28724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0000FF"/>
                </a:solidFill>
                <a:effectLst>
                  <a:reflection blurRad="25400" dist="190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Köszönöm a figyelmet!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07D735A-9360-8B76-AD64-ED6F8F7F548C}"/>
              </a:ext>
            </a:extLst>
          </p:cNvPr>
          <p:cNvSpPr txBox="1"/>
          <p:nvPr/>
        </p:nvSpPr>
        <p:spPr>
          <a:xfrm>
            <a:off x="3316" y="287571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9645474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B0491256-E7FB-A193-E606-04EEF59DB880}"/>
              </a:ext>
            </a:extLst>
          </p:cNvPr>
          <p:cNvGrpSpPr/>
          <p:nvPr/>
        </p:nvGrpSpPr>
        <p:grpSpPr>
          <a:xfrm>
            <a:off x="696000" y="151739"/>
            <a:ext cx="10839092" cy="6568741"/>
            <a:chOff x="671959" y="390468"/>
            <a:chExt cx="10839092" cy="6568741"/>
          </a:xfrm>
        </p:grpSpPr>
        <p:grpSp>
          <p:nvGrpSpPr>
            <p:cNvPr id="5" name="Csoportba foglalás 4">
              <a:extLst>
                <a:ext uri="{FF2B5EF4-FFF2-40B4-BE49-F238E27FC236}">
                  <a16:creationId xmlns:a16="http://schemas.microsoft.com/office/drawing/2014/main" id="{53C62F02-257B-93C1-71DE-958A69D314BD}"/>
                </a:ext>
              </a:extLst>
            </p:cNvPr>
            <p:cNvGrpSpPr/>
            <p:nvPr/>
          </p:nvGrpSpPr>
          <p:grpSpPr>
            <a:xfrm>
              <a:off x="671959" y="390468"/>
              <a:ext cx="10800000" cy="6568741"/>
              <a:chOff x="911658" y="298135"/>
              <a:chExt cx="10800000" cy="6568741"/>
            </a:xfrm>
          </p:grpSpPr>
          <p:sp>
            <p:nvSpPr>
              <p:cNvPr id="2" name="Szövegdoboz 1">
                <a:extLst>
                  <a:ext uri="{FF2B5EF4-FFF2-40B4-BE49-F238E27FC236}">
                    <a16:creationId xmlns:a16="http://schemas.microsoft.com/office/drawing/2014/main" id="{FC78EA71-7659-92A3-71B8-5B55DDB40456}"/>
                  </a:ext>
                </a:extLst>
              </p:cNvPr>
              <p:cNvSpPr txBox="1"/>
              <p:nvPr/>
            </p:nvSpPr>
            <p:spPr>
              <a:xfrm>
                <a:off x="911658" y="298135"/>
                <a:ext cx="10800000" cy="3231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u-HU" sz="4400" b="1" dirty="0" err="1">
                    <a:solidFill>
                      <a:srgbClr val="00008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FizKapu</a:t>
                </a:r>
                <a:endParaRPr lang="hu-HU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hu-HU" sz="3200" dirty="0">
                    <a:solidFill>
                      <a:srgbClr val="0000FF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www.fizkapu.hu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FizFotó</a:t>
                </a: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(1072 kép)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FizFilm</a:t>
                </a: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(110 videó)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FizTan</a:t>
                </a:r>
                <a:endParaRPr lang="hu-HU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</p:txBody>
          </p:sp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8153ED39-79AD-BD81-9748-3F9063F715CD}"/>
                  </a:ext>
                </a:extLst>
              </p:cNvPr>
              <p:cNvSpPr txBox="1"/>
              <p:nvPr/>
            </p:nvSpPr>
            <p:spPr>
              <a:xfrm>
                <a:off x="911658" y="3635222"/>
                <a:ext cx="10800000" cy="3231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u-HU" sz="4400" b="1" dirty="0">
                    <a:solidFill>
                      <a:srgbClr val="00008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Fizikakönyv</a:t>
                </a:r>
                <a:endParaRPr lang="hu-HU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hu-HU" sz="3200" dirty="0">
                    <a:solidFill>
                      <a:srgbClr val="0000FF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www.fizikakonyv.hu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21 témakör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217 fejezet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Sok internetes hivatkozás</a:t>
                </a:r>
                <a:b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hu-HU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(fotó, videó, rajz).</a:t>
                </a:r>
              </a:p>
            </p:txBody>
          </p:sp>
        </p:grp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0F3E90C2-282C-6A70-DD1B-D3815592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3188" y="571443"/>
              <a:ext cx="4680000" cy="2632500"/>
            </a:xfrm>
            <a:prstGeom prst="rect">
              <a:avLst/>
            </a:prstGeom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D9C674AD-22DA-D124-9978-891D010DA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1051" y="4155259"/>
              <a:ext cx="4680000" cy="263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331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46EFEDA-1764-4283-A6B8-71596C12E3A2}"/>
              </a:ext>
            </a:extLst>
          </p:cNvPr>
          <p:cNvSpPr txBox="1"/>
          <p:nvPr/>
        </p:nvSpPr>
        <p:spPr>
          <a:xfrm>
            <a:off x="276640" y="133680"/>
            <a:ext cx="1163872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hu-H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Képfordítás prizmával</a:t>
            </a:r>
          </a:p>
        </p:txBody>
      </p:sp>
      <p:pic>
        <p:nvPicPr>
          <p:cNvPr id="3" name="Kép 2" descr="A képen fal, Anyagi tulajdon, Téglalap, sor látható&#10;&#10;Automatikusan generált leírás">
            <a:extLst>
              <a:ext uri="{FF2B5EF4-FFF2-40B4-BE49-F238E27FC236}">
                <a16:creationId xmlns:a16="http://schemas.microsoft.com/office/drawing/2014/main" id="{F1E936BB-AE15-EB40-E2EE-7CDE267E5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6" y="1364400"/>
            <a:ext cx="4505263" cy="3600000"/>
          </a:xfrm>
          <a:prstGeom prst="rect">
            <a:avLst/>
          </a:prstGeom>
        </p:spPr>
      </p:pic>
      <p:sp>
        <p:nvSpPr>
          <p:cNvPr id="4" name="Tartalom helye 2">
            <a:extLst>
              <a:ext uri="{FF2B5EF4-FFF2-40B4-BE49-F238E27FC236}">
                <a16:creationId xmlns:a16="http://schemas.microsoft.com/office/drawing/2014/main" id="{DBBDA055-4657-4A48-7933-42D1EF6765B1}"/>
              </a:ext>
            </a:extLst>
          </p:cNvPr>
          <p:cNvSpPr txBox="1">
            <a:spLocks/>
          </p:cNvSpPr>
          <p:nvPr/>
        </p:nvSpPr>
        <p:spPr>
          <a:xfrm>
            <a:off x="514905" y="5269584"/>
            <a:ext cx="11146052" cy="1228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Az egyenlőszárú derékszögű prizma hasonlóan működik, mint két egymásra merőleges síktükör.</a:t>
            </a:r>
          </a:p>
          <a:p>
            <a:pPr marL="0" indent="0" algn="just">
              <a:buNone/>
            </a:pPr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5130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al, Anyagi tulajdon, Téglalap, sor látható&#10;&#10;Automatikusan generált leírás">
            <a:extLst>
              <a:ext uri="{FF2B5EF4-FFF2-40B4-BE49-F238E27FC236}">
                <a16:creationId xmlns:a16="http://schemas.microsoft.com/office/drawing/2014/main" id="{4323744A-2240-D97A-4D74-3E5DBD997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7" y="0"/>
            <a:ext cx="8582526" cy="6858000"/>
          </a:xfrm>
          <a:prstGeom prst="rect">
            <a:avLst/>
          </a:prstGeom>
        </p:spPr>
      </p:pic>
      <p:sp>
        <p:nvSpPr>
          <p:cNvPr id="13" name="Tartalom helye 2">
            <a:extLst>
              <a:ext uri="{FF2B5EF4-FFF2-40B4-BE49-F238E27FC236}">
                <a16:creationId xmlns:a16="http://schemas.microsoft.com/office/drawing/2014/main" id="{A0D14592-CEA5-4779-8462-701F3B7DA54C}"/>
              </a:ext>
            </a:extLst>
          </p:cNvPr>
          <p:cNvSpPr txBox="1">
            <a:spLocks/>
          </p:cNvSpPr>
          <p:nvPr/>
        </p:nvSpPr>
        <p:spPr>
          <a:xfrm>
            <a:off x="1961386" y="116854"/>
            <a:ext cx="8269229" cy="523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derékszögnél található él körüli180°-os elforgatás.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ACC2B1E5-7608-3901-E9FC-2D45E9321C32}"/>
              </a:ext>
            </a:extLst>
          </p:cNvPr>
          <p:cNvGrpSpPr/>
          <p:nvPr/>
        </p:nvGrpSpPr>
        <p:grpSpPr>
          <a:xfrm>
            <a:off x="5684735" y="4025069"/>
            <a:ext cx="868680" cy="868680"/>
            <a:chOff x="5684735" y="4025069"/>
            <a:chExt cx="868680" cy="868680"/>
          </a:xfrm>
        </p:grpSpPr>
        <p:cxnSp>
          <p:nvCxnSpPr>
            <p:cNvPr id="5" name="Egyenes összekötő nyíllal 4">
              <a:extLst>
                <a:ext uri="{FF2B5EF4-FFF2-40B4-BE49-F238E27FC236}">
                  <a16:creationId xmlns:a16="http://schemas.microsoft.com/office/drawing/2014/main" id="{49252091-D16A-DF2B-9A38-A17872073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580" y="4025069"/>
              <a:ext cx="0" cy="8686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1EEBF1CC-B5EA-CB54-E107-4A31F5DDCA6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119075" y="4421997"/>
              <a:ext cx="0" cy="86868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Csoportba foglalás 15">
            <a:extLst>
              <a:ext uri="{FF2B5EF4-FFF2-40B4-BE49-F238E27FC236}">
                <a16:creationId xmlns:a16="http://schemas.microsoft.com/office/drawing/2014/main" id="{3F61E3D6-1D42-94E3-C530-CAF7CA41AA73}"/>
              </a:ext>
            </a:extLst>
          </p:cNvPr>
          <p:cNvGrpSpPr/>
          <p:nvPr/>
        </p:nvGrpSpPr>
        <p:grpSpPr>
          <a:xfrm rot="10800000">
            <a:off x="4892255" y="2067851"/>
            <a:ext cx="868680" cy="868680"/>
            <a:chOff x="5684735" y="4025069"/>
            <a:chExt cx="868680" cy="868680"/>
          </a:xfrm>
        </p:grpSpPr>
        <p:cxnSp>
          <p:nvCxnSpPr>
            <p:cNvPr id="17" name="Egyenes összekötő nyíllal 16">
              <a:extLst>
                <a:ext uri="{FF2B5EF4-FFF2-40B4-BE49-F238E27FC236}">
                  <a16:creationId xmlns:a16="http://schemas.microsoft.com/office/drawing/2014/main" id="{F9B436A0-0AE3-FD30-7210-15A29EE18A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580" y="4025069"/>
              <a:ext cx="0" cy="86868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681D6458-A377-C2DF-434A-324C6343B22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119075" y="4421997"/>
              <a:ext cx="0" cy="868680"/>
            </a:xfrm>
            <a:prstGeom prst="straightConnector1">
              <a:avLst/>
            </a:prstGeom>
            <a:ln w="762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FEF6A824-C546-AF52-7FC6-DCFC44E9705D}"/>
              </a:ext>
            </a:extLst>
          </p:cNvPr>
          <p:cNvGrpSpPr/>
          <p:nvPr/>
        </p:nvGrpSpPr>
        <p:grpSpPr>
          <a:xfrm>
            <a:off x="1961386" y="3487725"/>
            <a:ext cx="8269229" cy="3318423"/>
            <a:chOff x="1961386" y="3487725"/>
            <a:chExt cx="8269229" cy="3318423"/>
          </a:xfrm>
        </p:grpSpPr>
        <p:sp>
          <p:nvSpPr>
            <p:cNvPr id="20" name="Tartalom helye 2">
              <a:extLst>
                <a:ext uri="{FF2B5EF4-FFF2-40B4-BE49-F238E27FC236}">
                  <a16:creationId xmlns:a16="http://schemas.microsoft.com/office/drawing/2014/main" id="{92125BC9-8019-719A-AB58-E31ABE0220D3}"/>
                </a:ext>
              </a:extLst>
            </p:cNvPr>
            <p:cNvSpPr txBox="1">
              <a:spLocks/>
            </p:cNvSpPr>
            <p:nvPr/>
          </p:nvSpPr>
          <p:spPr>
            <a:xfrm>
              <a:off x="1961386" y="5790536"/>
              <a:ext cx="8269229" cy="101561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hu-HU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 forgástengely</a:t>
              </a:r>
            </a:p>
            <a:p>
              <a:pPr marL="0" indent="0" algn="r">
                <a:buNone/>
              </a:pPr>
              <a:r>
                <a:rPr lang="hu-HU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merőleges a kép síkjára.</a:t>
              </a:r>
            </a:p>
          </p:txBody>
        </p:sp>
        <p:cxnSp>
          <p:nvCxnSpPr>
            <p:cNvPr id="25" name="Összekötő: szögletes 24">
              <a:extLst>
                <a:ext uri="{FF2B5EF4-FFF2-40B4-BE49-F238E27FC236}">
                  <a16:creationId xmlns:a16="http://schemas.microsoft.com/office/drawing/2014/main" id="{E66893EF-AB06-09DE-9F03-80245E481C1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537674" y="4247614"/>
              <a:ext cx="2274900" cy="755122"/>
            </a:xfrm>
            <a:prstGeom prst="bentConnector3">
              <a:avLst>
                <a:gd name="adj1" fmla="val 100160"/>
              </a:avLst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artalom helye 2">
            <a:extLst>
              <a:ext uri="{FF2B5EF4-FFF2-40B4-BE49-F238E27FC236}">
                <a16:creationId xmlns:a16="http://schemas.microsoft.com/office/drawing/2014/main" id="{B9764ADE-6F01-36EB-B91B-6BAFF3CABE67}"/>
              </a:ext>
            </a:extLst>
          </p:cNvPr>
          <p:cNvSpPr txBox="1">
            <a:spLocks/>
          </p:cNvSpPr>
          <p:nvPr/>
        </p:nvSpPr>
        <p:spPr>
          <a:xfrm>
            <a:off x="1962955" y="118422"/>
            <a:ext cx="8269229" cy="1054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hu-H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023EEB8D-82B4-85E4-DF59-EA7478FA4C9A}"/>
              </a:ext>
            </a:extLst>
          </p:cNvPr>
          <p:cNvSpPr txBox="1"/>
          <p:nvPr/>
        </p:nvSpPr>
        <p:spPr>
          <a:xfrm>
            <a:off x="1961386" y="580037"/>
            <a:ext cx="8091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u-HU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tengelyre merőleges irányok megfordulnak.</a:t>
            </a:r>
          </a:p>
        </p:txBody>
      </p:sp>
    </p:spTree>
    <p:extLst>
      <p:ext uri="{BB962C8B-B14F-4D97-AF65-F5344CB8AC3E}">
        <p14:creationId xmlns:p14="http://schemas.microsoft.com/office/powerpoint/2010/main" val="389497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or, diagram, origami, tervezés látható&#10;&#10;Automatikusan generált leírás">
            <a:extLst>
              <a:ext uri="{FF2B5EF4-FFF2-40B4-BE49-F238E27FC236}">
                <a16:creationId xmlns:a16="http://schemas.microsoft.com/office/drawing/2014/main" id="{22A515E6-3A2F-B8FE-EF9D-5AAB52F8A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78" y="0"/>
            <a:ext cx="9144000" cy="6858000"/>
          </a:xfrm>
          <a:prstGeom prst="rect">
            <a:avLst/>
          </a:prstGeom>
        </p:spPr>
      </p:pic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4364E492-2AF5-52F4-3D29-D9514856A828}"/>
              </a:ext>
            </a:extLst>
          </p:cNvPr>
          <p:cNvCxnSpPr>
            <a:cxnSpLocks/>
          </p:cNvCxnSpPr>
          <p:nvPr/>
        </p:nvCxnSpPr>
        <p:spPr>
          <a:xfrm>
            <a:off x="2396807" y="3065145"/>
            <a:ext cx="0" cy="1885950"/>
          </a:xfrm>
          <a:prstGeom prst="line">
            <a:avLst/>
          </a:prstGeom>
          <a:ln w="114300">
            <a:solidFill>
              <a:srgbClr val="00A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DEC6E658-4C45-1511-1431-167BF025EE92}"/>
              </a:ext>
            </a:extLst>
          </p:cNvPr>
          <p:cNvCxnSpPr>
            <a:cxnSpLocks/>
          </p:cNvCxnSpPr>
          <p:nvPr/>
        </p:nvCxnSpPr>
        <p:spPr>
          <a:xfrm flipH="1">
            <a:off x="9502457" y="3764280"/>
            <a:ext cx="1434465" cy="830580"/>
          </a:xfrm>
          <a:prstGeom prst="line">
            <a:avLst/>
          </a:prstGeom>
          <a:ln w="114300" cap="flat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6F0439BD-C79D-3EB6-D1FB-0B853A7E7A57}"/>
              </a:ext>
            </a:extLst>
          </p:cNvPr>
          <p:cNvGrpSpPr/>
          <p:nvPr/>
        </p:nvGrpSpPr>
        <p:grpSpPr>
          <a:xfrm>
            <a:off x="538521" y="311382"/>
            <a:ext cx="1640919" cy="1973509"/>
            <a:chOff x="1961971" y="198258"/>
            <a:chExt cx="1640919" cy="1973509"/>
          </a:xfrm>
        </p:grpSpPr>
        <p:sp>
          <p:nvSpPr>
            <p:cNvPr id="35" name="Szövegdoboz 34">
              <a:extLst>
                <a:ext uri="{FF2B5EF4-FFF2-40B4-BE49-F238E27FC236}">
                  <a16:creationId xmlns:a16="http://schemas.microsoft.com/office/drawing/2014/main" id="{77648EBA-96D7-1D07-FCD0-05F5C20539EB}"/>
                </a:ext>
              </a:extLst>
            </p:cNvPr>
            <p:cNvSpPr txBox="1"/>
            <p:nvPr/>
          </p:nvSpPr>
          <p:spPr>
            <a:xfrm>
              <a:off x="1961971" y="198258"/>
              <a:ext cx="460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i="1" dirty="0">
                  <a:solidFill>
                    <a:srgbClr val="00A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endParaRPr lang="hu-HU" i="1" dirty="0">
                <a:solidFill>
                  <a:srgbClr val="00A000"/>
                </a:solidFill>
              </a:endParaRPr>
            </a:p>
          </p:txBody>
        </p:sp>
        <p:cxnSp>
          <p:nvCxnSpPr>
            <p:cNvPr id="22" name="Egyenes összekötő 21">
              <a:extLst>
                <a:ext uri="{FF2B5EF4-FFF2-40B4-BE49-F238E27FC236}">
                  <a16:creationId xmlns:a16="http://schemas.microsoft.com/office/drawing/2014/main" id="{F030C5AB-084E-85E6-D596-99AF9309413B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1981072" y="1092309"/>
              <a:ext cx="1188000" cy="684437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22">
              <a:extLst>
                <a:ext uri="{FF2B5EF4-FFF2-40B4-BE49-F238E27FC236}">
                  <a16:creationId xmlns:a16="http://schemas.microsoft.com/office/drawing/2014/main" id="{32945A33-8640-D749-419A-82991A48FCC3}"/>
                </a:ext>
              </a:extLst>
            </p:cNvPr>
            <p:cNvCxnSpPr>
              <a:cxnSpLocks noChangeAspect="1"/>
            </p:cNvCxnSpPr>
            <p:nvPr/>
          </p:nvCxnSpPr>
          <p:spPr>
            <a:xfrm rot="10800000" flipH="1" flipV="1">
              <a:off x="1981072" y="1776746"/>
              <a:ext cx="1440000" cy="395021"/>
            </a:xfrm>
            <a:prstGeom prst="line">
              <a:avLst/>
            </a:prstGeom>
            <a:ln w="38100"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27">
              <a:extLst>
                <a:ext uri="{FF2B5EF4-FFF2-40B4-BE49-F238E27FC236}">
                  <a16:creationId xmlns:a16="http://schemas.microsoft.com/office/drawing/2014/main" id="{9768A2A8-C41F-2A12-7F87-D7C2E8BBE71C}"/>
                </a:ext>
              </a:extLst>
            </p:cNvPr>
            <p:cNvCxnSpPr>
              <a:cxnSpLocks/>
            </p:cNvCxnSpPr>
            <p:nvPr/>
          </p:nvCxnSpPr>
          <p:spPr>
            <a:xfrm>
              <a:off x="1981072" y="336746"/>
              <a:ext cx="0" cy="1440000"/>
            </a:xfrm>
            <a:prstGeom prst="line">
              <a:avLst/>
            </a:prstGeom>
            <a:ln w="38100">
              <a:solidFill>
                <a:srgbClr val="00A000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Szövegdoboz 32">
              <a:extLst>
                <a:ext uri="{FF2B5EF4-FFF2-40B4-BE49-F238E27FC236}">
                  <a16:creationId xmlns:a16="http://schemas.microsoft.com/office/drawing/2014/main" id="{B2D99220-595C-AB57-D9E6-2D160560F207}"/>
                </a:ext>
              </a:extLst>
            </p:cNvPr>
            <p:cNvSpPr txBox="1"/>
            <p:nvPr/>
          </p:nvSpPr>
          <p:spPr>
            <a:xfrm>
              <a:off x="3130387" y="1594584"/>
              <a:ext cx="472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i="1" dirty="0">
                  <a:solidFill>
                    <a:srgbClr val="0000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  <a:endParaRPr lang="hu-HU" i="1" dirty="0">
                <a:solidFill>
                  <a:srgbClr val="0000FF"/>
                </a:solidFill>
              </a:endParaRPr>
            </a:p>
          </p:txBody>
        </p:sp>
        <p:sp>
          <p:nvSpPr>
            <p:cNvPr id="36" name="Szövegdoboz 35">
              <a:extLst>
                <a:ext uri="{FF2B5EF4-FFF2-40B4-BE49-F238E27FC236}">
                  <a16:creationId xmlns:a16="http://schemas.microsoft.com/office/drawing/2014/main" id="{CE0824FD-BED9-60BE-09E2-077FCBFDF11A}"/>
                </a:ext>
              </a:extLst>
            </p:cNvPr>
            <p:cNvSpPr txBox="1"/>
            <p:nvPr/>
          </p:nvSpPr>
          <p:spPr>
            <a:xfrm>
              <a:off x="2855415" y="661161"/>
              <a:ext cx="3995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endParaRPr lang="hu-HU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1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gyertya, tervezés látható&#10;&#10;Automatikusan generált leírás">
            <a:extLst>
              <a:ext uri="{FF2B5EF4-FFF2-40B4-BE49-F238E27FC236}">
                <a16:creationId xmlns:a16="http://schemas.microsoft.com/office/drawing/2014/main" id="{B5F66C7E-2DC7-35D2-D6DA-A7C40E260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17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henger, teleszkóp látható&#10;&#10;Automatikusan generált leírás">
            <a:extLst>
              <a:ext uri="{FF2B5EF4-FFF2-40B4-BE49-F238E27FC236}">
                <a16:creationId xmlns:a16="http://schemas.microsoft.com/office/drawing/2014/main" id="{144BD570-921B-859C-4EFF-F7682CA09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135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67A8926-45B5-2BBD-AC5A-5ABE5EB178F5}"/>
              </a:ext>
            </a:extLst>
          </p:cNvPr>
          <p:cNvSpPr txBox="1">
            <a:spLocks/>
          </p:cNvSpPr>
          <p:nvPr/>
        </p:nvSpPr>
        <p:spPr>
          <a:xfrm>
            <a:off x="838200" y="230400"/>
            <a:ext cx="10515600" cy="5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derékszögű hármasszöglet működése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3B983588-F26E-2CBF-A0AC-171DE6102C9F}"/>
              </a:ext>
            </a:extLst>
          </p:cNvPr>
          <p:cNvSpPr txBox="1">
            <a:spLocks/>
          </p:cNvSpPr>
          <p:nvPr/>
        </p:nvSpPr>
        <p:spPr>
          <a:xfrm>
            <a:off x="504121" y="1038132"/>
            <a:ext cx="11183759" cy="4847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derékszögű hármasszöglet egy olyan, átlátszó anyagból készült gúla, amelynek alapja szabályos háromszög, oldallapjai pedig egyenlő szárú derékszögű háromszögek.</a:t>
            </a:r>
          </a:p>
        </p:txBody>
      </p:sp>
      <p:sp>
        <p:nvSpPr>
          <p:cNvPr id="13" name="Tartalom helye 2">
            <a:extLst>
              <a:ext uri="{FF2B5EF4-FFF2-40B4-BE49-F238E27FC236}">
                <a16:creationId xmlns:a16="http://schemas.microsoft.com/office/drawing/2014/main" id="{EA5A7A46-434F-7EB0-54A5-8F365FF43855}"/>
              </a:ext>
            </a:extLst>
          </p:cNvPr>
          <p:cNvSpPr txBox="1">
            <a:spLocks/>
          </p:cNvSpPr>
          <p:nvPr/>
        </p:nvSpPr>
        <p:spPr>
          <a:xfrm>
            <a:off x="503950" y="2372465"/>
            <a:ext cx="6066531" cy="4396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Ha a fény az alaplapra merőlegesen érkezik, és a gúlában mindhárom oldallapról visszaverődik, akkor a beeső és a visszaverődő fénysugár iránya ellentétes lesz.</a:t>
            </a:r>
          </a:p>
          <a:p>
            <a:pPr marL="0" indent="0" algn="just">
              <a:buNone/>
            </a:pPr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hu-H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A derékszögű hármasszöglet a fényforrás felé veri vissza a fénysugarakat.</a:t>
            </a:r>
          </a:p>
        </p:txBody>
      </p:sp>
      <p:pic>
        <p:nvPicPr>
          <p:cNvPr id="18" name="Kép 17" descr="A képen háromszög, sor, tervezés látható&#10;&#10;Automatikusan generált leírás">
            <a:extLst>
              <a:ext uri="{FF2B5EF4-FFF2-40B4-BE49-F238E27FC236}">
                <a16:creationId xmlns:a16="http://schemas.microsoft.com/office/drawing/2014/main" id="{DA7272C2-3891-5CFA-8323-9A5DFBCB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2228475"/>
            <a:ext cx="5760000" cy="4608000"/>
          </a:xfrm>
          <a:prstGeom prst="rect">
            <a:avLst/>
          </a:prstGeom>
        </p:spPr>
      </p:pic>
      <p:sp>
        <p:nvSpPr>
          <p:cNvPr id="12" name="Nyíl: lefelé mutató 11">
            <a:extLst>
              <a:ext uri="{FF2B5EF4-FFF2-40B4-BE49-F238E27FC236}">
                <a16:creationId xmlns:a16="http://schemas.microsoft.com/office/drawing/2014/main" id="{10B19E22-2272-C3D4-D6A7-89806EA65C61}"/>
              </a:ext>
            </a:extLst>
          </p:cNvPr>
          <p:cNvSpPr/>
          <p:nvPr/>
        </p:nvSpPr>
        <p:spPr>
          <a:xfrm>
            <a:off x="3433423" y="4447361"/>
            <a:ext cx="501588" cy="887769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23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167A8926-45B5-2BBD-AC5A-5ABE5EB178F5}"/>
              </a:ext>
            </a:extLst>
          </p:cNvPr>
          <p:cNvSpPr txBox="1">
            <a:spLocks/>
          </p:cNvSpPr>
          <p:nvPr/>
        </p:nvSpPr>
        <p:spPr>
          <a:xfrm>
            <a:off x="838200" y="230400"/>
            <a:ext cx="10515600" cy="5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derékszögű hármasszöglet képalkotása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3B983588-F26E-2CBF-A0AC-171DE6102C9F}"/>
              </a:ext>
            </a:extLst>
          </p:cNvPr>
          <p:cNvSpPr txBox="1">
            <a:spLocks/>
          </p:cNvSpPr>
          <p:nvPr/>
        </p:nvSpPr>
        <p:spPr>
          <a:xfrm>
            <a:off x="514905" y="5269584"/>
            <a:ext cx="11146052" cy="1228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Mivel a hármasszöglet a fényképezőgép lencséjének a közepéről kiinduló fényt ugyanide veri vissza, ezért a lencse képe éppen a középen látható.</a:t>
            </a:r>
          </a:p>
        </p:txBody>
      </p:sp>
      <p:pic>
        <p:nvPicPr>
          <p:cNvPr id="5" name="Picture 1028">
            <a:extLst>
              <a:ext uri="{FF2B5EF4-FFF2-40B4-BE49-F238E27FC236}">
                <a16:creationId xmlns:a16="http://schemas.microsoft.com/office/drawing/2014/main" id="{9F3A0A13-84C9-40A2-47DA-0E631F54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9" y="1234939"/>
            <a:ext cx="450526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57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8">
            <a:extLst>
              <a:ext uri="{FF2B5EF4-FFF2-40B4-BE49-F238E27FC236}">
                <a16:creationId xmlns:a16="http://schemas.microsoft.com/office/drawing/2014/main" id="{E3DC126E-3CC3-A126-09DC-55D5B283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7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29">
            <a:extLst>
              <a:ext uri="{FF2B5EF4-FFF2-40B4-BE49-F238E27FC236}">
                <a16:creationId xmlns:a16="http://schemas.microsoft.com/office/drawing/2014/main" id="{82B8C295-3FF5-4BFA-67C7-A47BA0A0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411" y="2350770"/>
            <a:ext cx="3124200" cy="762000"/>
          </a:xfrm>
          <a:prstGeom prst="leftArrow">
            <a:avLst>
              <a:gd name="adj1" fmla="val 46667"/>
              <a:gd name="adj2" fmla="val 108954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9647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„Élő” kísérlet</a:t>
            </a:r>
          </a:p>
        </p:txBody>
      </p:sp>
      <p:sp>
        <p:nvSpPr>
          <p:cNvPr id="30" name="Tartalom helye 2">
            <a:extLst>
              <a:ext uri="{FF2B5EF4-FFF2-40B4-BE49-F238E27FC236}">
                <a16:creationId xmlns:a16="http://schemas.microsoft.com/office/drawing/2014/main" id="{2F060A72-7DE1-1984-FEA1-F26681BFA9DA}"/>
              </a:ext>
            </a:extLst>
          </p:cNvPr>
          <p:cNvSpPr txBox="1">
            <a:spLocks/>
          </p:cNvSpPr>
          <p:nvPr/>
        </p:nvSpPr>
        <p:spPr>
          <a:xfrm>
            <a:off x="838200" y="1650874"/>
            <a:ext cx="10515600" cy="3616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latin typeface="Cambria" panose="02040503050406030204" pitchFamily="18" charset="0"/>
                <a:ea typeface="Cambria" panose="02040503050406030204" pitchFamily="18" charset="0"/>
              </a:rPr>
              <a:t>Feladatok:</a:t>
            </a:r>
          </a:p>
          <a:p>
            <a:pPr lvl="1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Mutass jobbra!</a:t>
            </a:r>
          </a:p>
          <a:p>
            <a:pPr lvl="1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Mutass  balra!</a:t>
            </a:r>
          </a:p>
          <a:p>
            <a:pPr lvl="1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Mutass előre!</a:t>
            </a:r>
          </a:p>
          <a:p>
            <a:pPr lvl="1"/>
            <a:r>
              <a:rPr 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Mutass felfelé!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7F1CD-7E0F-4A59-89E3-26225223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42" y="1016635"/>
            <a:ext cx="5645426" cy="56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nyíllal 3">
            <a:extLst>
              <a:ext uri="{FF2B5EF4-FFF2-40B4-BE49-F238E27FC236}">
                <a16:creationId xmlns:a16="http://schemas.microsoft.com/office/drawing/2014/main" id="{8A6B7FFF-77AE-AC32-A0B6-E7BFA688A07B}"/>
              </a:ext>
            </a:extLst>
          </p:cNvPr>
          <p:cNvCxnSpPr>
            <a:cxnSpLocks/>
          </p:cNvCxnSpPr>
          <p:nvPr/>
        </p:nvCxnSpPr>
        <p:spPr>
          <a:xfrm rot="2700000" flipV="1">
            <a:off x="10488681" y="1283430"/>
            <a:ext cx="0" cy="107160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AB174A5A-975B-D92F-302E-30FC6809C82F}"/>
              </a:ext>
            </a:extLst>
          </p:cNvPr>
          <p:cNvCxnSpPr>
            <a:cxnSpLocks/>
          </p:cNvCxnSpPr>
          <p:nvPr/>
        </p:nvCxnSpPr>
        <p:spPr>
          <a:xfrm rot="8100000" flipV="1">
            <a:off x="10496300" y="5327604"/>
            <a:ext cx="0" cy="107160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4245E34E-A90D-F5E3-F96F-9F0DA3E83DAA}"/>
              </a:ext>
            </a:extLst>
          </p:cNvPr>
          <p:cNvCxnSpPr>
            <a:cxnSpLocks/>
          </p:cNvCxnSpPr>
          <p:nvPr/>
        </p:nvCxnSpPr>
        <p:spPr>
          <a:xfrm rot="18900000" flipV="1">
            <a:off x="6454431" y="1283428"/>
            <a:ext cx="0" cy="107160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FCD54E16-0DFF-89C0-9C13-080003A3632C}"/>
              </a:ext>
            </a:extLst>
          </p:cNvPr>
          <p:cNvCxnSpPr>
            <a:cxnSpLocks/>
          </p:cNvCxnSpPr>
          <p:nvPr/>
        </p:nvCxnSpPr>
        <p:spPr>
          <a:xfrm rot="13500000" flipV="1">
            <a:off x="6446812" y="5327605"/>
            <a:ext cx="0" cy="107160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2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AF97CA5-5DF8-7312-1560-BB62801DA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3537904-41CA-09EA-3A4A-F4CD6FC2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018ADD8F-CDB6-D507-4C1C-08A36A872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0E140B3-922C-F75A-8FF9-374024C1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A86D6DF-EFCC-D7A4-18C7-63A9883E3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ED9CB64-A611-6798-3660-AF09B265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CD9DB7E-A319-C920-AD52-97300F3C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00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CD9DB7E-A319-C920-AD52-97300F3C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9811" y="-7423680"/>
            <a:ext cx="25200000" cy="2013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552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028">
            <a:extLst>
              <a:ext uri="{FF2B5EF4-FFF2-40B4-BE49-F238E27FC236}">
                <a16:creationId xmlns:a16="http://schemas.microsoft.com/office/drawing/2014/main" id="{94FD93CD-4963-60D3-C4A9-0FE69D3D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69" y="1234800"/>
            <a:ext cx="4505263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ext Box 1026">
            <a:extLst>
              <a:ext uri="{FF2B5EF4-FFF2-40B4-BE49-F238E27FC236}">
                <a16:creationId xmlns:a16="http://schemas.microsoft.com/office/drawing/2014/main" id="{B4592620-33BE-E96D-A935-0306D3270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14" y="4734338"/>
            <a:ext cx="11628782" cy="208706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88000" tIns="180000" rIns="288000" bIns="180000">
            <a:spAutoFit/>
          </a:bodyPr>
          <a:lstStyle/>
          <a:p>
            <a:pPr algn="just"/>
            <a:r>
              <a:rPr lang="hu-HU" altLang="hu-HU" sz="2800" dirty="0">
                <a:latin typeface="Cambria" panose="02040503050406030204" pitchFamily="18" charset="0"/>
                <a:ea typeface="Cambria" panose="02040503050406030204" pitchFamily="18" charset="0"/>
              </a:rPr>
              <a:t>A hármasszögletet lézeres távmérők fényvisszaverőjeként használják, mert a távmérőből kiinduló (infravörös) fényt pontosan a távmérő felé veri vissza. A fény kibocsátása és visszaérkezése közti időből a távolság rendkívül pontosan meghatározható.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12DB290-F004-2E64-17EF-B605E92089D8}"/>
              </a:ext>
            </a:extLst>
          </p:cNvPr>
          <p:cNvSpPr txBox="1">
            <a:spLocks/>
          </p:cNvSpPr>
          <p:nvPr/>
        </p:nvSpPr>
        <p:spPr>
          <a:xfrm>
            <a:off x="838200" y="230400"/>
            <a:ext cx="10515600" cy="575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hármasszöglet használata a geodéziában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028">
            <a:extLst>
              <a:ext uri="{FF2B5EF4-FFF2-40B4-BE49-F238E27FC236}">
                <a16:creationId xmlns:a16="http://schemas.microsoft.com/office/drawing/2014/main" id="{94FD93CD-4963-60D3-C4A9-0FE69D3D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7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3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DDE8E-CE1F-88DC-FB42-9EA598A8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00"/>
            <a:ext cx="105156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Rögzített koordináta-rendszer használata</a:t>
            </a:r>
          </a:p>
        </p:txBody>
      </p:sp>
      <p:grpSp>
        <p:nvGrpSpPr>
          <p:cNvPr id="27" name="Csoportba foglalás 26">
            <a:extLst>
              <a:ext uri="{FF2B5EF4-FFF2-40B4-BE49-F238E27FC236}">
                <a16:creationId xmlns:a16="http://schemas.microsoft.com/office/drawing/2014/main" id="{44622989-49AC-67B9-A228-749EAFEC5F97}"/>
              </a:ext>
            </a:extLst>
          </p:cNvPr>
          <p:cNvGrpSpPr/>
          <p:nvPr/>
        </p:nvGrpSpPr>
        <p:grpSpPr>
          <a:xfrm>
            <a:off x="1510750" y="886851"/>
            <a:ext cx="556589" cy="4291436"/>
            <a:chOff x="1510750" y="886851"/>
            <a:chExt cx="556589" cy="4291436"/>
          </a:xfrm>
        </p:grpSpPr>
        <p:sp>
          <p:nvSpPr>
            <p:cNvPr id="25" name="Cím 1">
              <a:extLst>
                <a:ext uri="{FF2B5EF4-FFF2-40B4-BE49-F238E27FC236}">
                  <a16:creationId xmlns:a16="http://schemas.microsoft.com/office/drawing/2014/main" id="{1D9D5649-D6C7-F3C2-3940-31B866E2882E}"/>
                </a:ext>
              </a:extLst>
            </p:cNvPr>
            <p:cNvSpPr txBox="1">
              <a:spLocks/>
            </p:cNvSpPr>
            <p:nvPr/>
          </p:nvSpPr>
          <p:spPr>
            <a:xfrm>
              <a:off x="1510750" y="886851"/>
              <a:ext cx="546653" cy="575908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DC3E2DE3-15B7-E488-D430-191A3AF78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7339" y="1043242"/>
              <a:ext cx="0" cy="4135045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Csoportba foglalás 27">
            <a:extLst>
              <a:ext uri="{FF2B5EF4-FFF2-40B4-BE49-F238E27FC236}">
                <a16:creationId xmlns:a16="http://schemas.microsoft.com/office/drawing/2014/main" id="{66EF9C32-A6FE-667A-199A-3601858AC533}"/>
              </a:ext>
            </a:extLst>
          </p:cNvPr>
          <p:cNvGrpSpPr/>
          <p:nvPr/>
        </p:nvGrpSpPr>
        <p:grpSpPr>
          <a:xfrm>
            <a:off x="2067339" y="4561213"/>
            <a:ext cx="7762460" cy="620387"/>
            <a:chOff x="2067339" y="4561213"/>
            <a:chExt cx="7762460" cy="620387"/>
          </a:xfrm>
        </p:grpSpPr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5B73EFD2-236D-6846-EEC2-BEC939041747}"/>
                </a:ext>
              </a:extLst>
            </p:cNvPr>
            <p:cNvCxnSpPr>
              <a:cxnSpLocks/>
            </p:cNvCxnSpPr>
            <p:nvPr/>
          </p:nvCxnSpPr>
          <p:spPr>
            <a:xfrm>
              <a:off x="2067339" y="5181600"/>
              <a:ext cx="7643191" cy="0"/>
            </a:xfrm>
            <a:prstGeom prst="straightConnector1">
              <a:avLst/>
            </a:prstGeom>
            <a:ln w="38100">
              <a:solidFill>
                <a:srgbClr val="FF8000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ím 1">
              <a:extLst>
                <a:ext uri="{FF2B5EF4-FFF2-40B4-BE49-F238E27FC236}">
                  <a16:creationId xmlns:a16="http://schemas.microsoft.com/office/drawing/2014/main" id="{CF3B3BF5-8E41-BECA-67D1-60EFD8D50B34}"/>
                </a:ext>
              </a:extLst>
            </p:cNvPr>
            <p:cNvSpPr txBox="1">
              <a:spLocks/>
            </p:cNvSpPr>
            <p:nvPr/>
          </p:nvSpPr>
          <p:spPr>
            <a:xfrm>
              <a:off x="9283146" y="4561213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id="{671D7BEB-4C23-B739-F85C-C3A1B8FF8DFA}"/>
              </a:ext>
            </a:extLst>
          </p:cNvPr>
          <p:cNvGrpSpPr/>
          <p:nvPr/>
        </p:nvGrpSpPr>
        <p:grpSpPr>
          <a:xfrm>
            <a:off x="685798" y="5178287"/>
            <a:ext cx="1381541" cy="1449313"/>
            <a:chOff x="685798" y="5178287"/>
            <a:chExt cx="1381541" cy="1449313"/>
          </a:xfrm>
        </p:grpSpPr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AFDE42F9-F5C5-B6F6-3DC4-ADD4826387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452" y="5178287"/>
              <a:ext cx="834887" cy="1302026"/>
            </a:xfrm>
            <a:prstGeom prst="straightConnector1">
              <a:avLst/>
            </a:prstGeom>
            <a:ln w="38100">
              <a:solidFill>
                <a:srgbClr val="FF8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ím 1">
              <a:extLst>
                <a:ext uri="{FF2B5EF4-FFF2-40B4-BE49-F238E27FC236}">
                  <a16:creationId xmlns:a16="http://schemas.microsoft.com/office/drawing/2014/main" id="{E42A139E-9DB7-5583-3DFB-2A55B05358A6}"/>
                </a:ext>
              </a:extLst>
            </p:cNvPr>
            <p:cNvSpPr txBox="1">
              <a:spLocks/>
            </p:cNvSpPr>
            <p:nvPr/>
          </p:nvSpPr>
          <p:spPr>
            <a:xfrm>
              <a:off x="685798" y="6051692"/>
              <a:ext cx="546653" cy="57590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hu-HU" sz="2800" i="1" dirty="0">
                  <a:solidFill>
                    <a:srgbClr val="FF8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9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>
            <a:extLst>
              <a:ext uri="{FF2B5EF4-FFF2-40B4-BE49-F238E27FC236}">
                <a16:creationId xmlns:a16="http://schemas.microsoft.com/office/drawing/2014/main" id="{C1F9BF0B-4094-CD0E-DB98-23BB19718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7" y="0"/>
            <a:ext cx="8582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1027">
            <a:extLst>
              <a:ext uri="{FF2B5EF4-FFF2-40B4-BE49-F238E27FC236}">
                <a16:creationId xmlns:a16="http://schemas.microsoft.com/office/drawing/2014/main" id="{FCC8864F-22AB-F8A1-DD15-7DA2C05DD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787" y="185531"/>
            <a:ext cx="6026427" cy="16561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288000" tIns="180000" rIns="288000" bIns="180000">
            <a:spAutoFit/>
          </a:bodyPr>
          <a:lstStyle/>
          <a:p>
            <a:r>
              <a:rPr lang="hu-HU" altLang="hu-H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mért</a:t>
            </a:r>
          </a:p>
          <a:p>
            <a:pPr lvl="1">
              <a:buFontTx/>
              <a:buChar char="•"/>
            </a:pPr>
            <a:r>
              <a:rPr lang="hu-HU" altLang="hu-H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irányszög:	305° 11’ 00” </a:t>
            </a:r>
          </a:p>
          <a:p>
            <a:pPr lvl="1">
              <a:buFontTx/>
              <a:buChar char="•"/>
            </a:pPr>
            <a:r>
              <a:rPr lang="hu-HU" altLang="hu-HU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távolság:		3,573 m</a:t>
            </a:r>
            <a:r>
              <a:rPr lang="hu-HU" altLang="hu-HU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CF4FFE9-201D-2BB5-E3F7-582FCF7C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17" y="1231200"/>
            <a:ext cx="6203166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17FB7F4-DD7F-DA2C-6264-BF7D5EB9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400"/>
            <a:ext cx="12192000" cy="575908"/>
          </a:xfrm>
        </p:spPr>
        <p:txBody>
          <a:bodyPr>
            <a:noAutofit/>
          </a:bodyPr>
          <a:lstStyle/>
          <a:p>
            <a:pPr algn="ctr"/>
            <a:r>
              <a:rPr lang="hu-HU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Hétköznapi alkalmazás: macskaszem</a:t>
            </a:r>
          </a:p>
        </p:txBody>
      </p:sp>
    </p:spTree>
    <p:extLst>
      <p:ext uri="{BB962C8B-B14F-4D97-AF65-F5344CB8AC3E}">
        <p14:creationId xmlns:p14="http://schemas.microsoft.com/office/powerpoint/2010/main" val="14940393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1CF4FFE9-201D-2BB5-E3F7-582FCF7CE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920" y="-4004486"/>
            <a:ext cx="14178666" cy="11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8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334BE8-CA22-89F4-7D44-BE45E472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84" y="0"/>
            <a:ext cx="9384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7562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2CF9ACF4-024F-1DCB-0DC7-CE72FC3DDD4E}"/>
              </a:ext>
            </a:extLst>
          </p:cNvPr>
          <p:cNvSpPr txBox="1"/>
          <p:nvPr/>
        </p:nvSpPr>
        <p:spPr>
          <a:xfrm>
            <a:off x="1" y="28724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0000FF"/>
                </a:solidFill>
                <a:effectLst>
                  <a:reflection blurRad="25400" dist="190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Köszönöm a figyelmet!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07D735A-9360-8B76-AD64-ED6F8F7F548C}"/>
              </a:ext>
            </a:extLst>
          </p:cNvPr>
          <p:cNvSpPr txBox="1"/>
          <p:nvPr/>
        </p:nvSpPr>
        <p:spPr>
          <a:xfrm>
            <a:off x="3316" y="287571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004870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8263</TotalTime>
  <Words>4483</Words>
  <Application>Microsoft Office PowerPoint</Application>
  <PresentationFormat>Szélesvásznú</PresentationFormat>
  <Paragraphs>524</Paragraphs>
  <Slides>94</Slides>
  <Notes>89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94</vt:i4>
      </vt:variant>
    </vt:vector>
  </HeadingPairs>
  <TitlesOfParts>
    <vt:vector size="100" baseType="lpstr">
      <vt:lpstr>Arial</vt:lpstr>
      <vt:lpstr>Calibri</vt:lpstr>
      <vt:lpstr>Calibri Light</vt:lpstr>
      <vt:lpstr>Cambria</vt:lpstr>
      <vt:lpstr>Cambria Math</vt:lpstr>
      <vt:lpstr>Office-téma</vt:lpstr>
      <vt:lpstr>PowerPoint-bemutató</vt:lpstr>
      <vt:lpstr>A síktükör trükkös képalkotása</vt:lpstr>
      <vt:lpstr>PowerPoint-bemutató</vt:lpstr>
      <vt:lpstr>PowerPoint-bemutató</vt:lpstr>
      <vt:lpstr>Kérdőív kitöltése</vt:lpstr>
      <vt:lpstr>Kérdőív kitöltése</vt:lpstr>
      <vt:lpstr>Kérdőív kitöltése</vt:lpstr>
      <vt:lpstr>„Élő” kísérlet</vt:lpstr>
      <vt:lpstr>Rögzített koordináta-rendszer használata</vt:lpstr>
      <vt:lpstr>Kísérletek síktükörrel</vt:lpstr>
      <vt:lpstr>Kísérletek síktükörrel</vt:lpstr>
      <vt:lpstr>Kísérletek síktükörrel</vt:lpstr>
      <vt:lpstr>Kísérletek síktükörrel</vt:lpstr>
      <vt:lpstr>Kísérletek síktükörrel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Testek irányítottsága (kiralitás)</vt:lpstr>
      <vt:lpstr>PowerPoint-bemutató</vt:lpstr>
      <vt:lpstr> Testek irányítottsága a gyakorlatban</vt:lpstr>
      <vt:lpstr> Testek irányítottsága a gyakorlatban</vt:lpstr>
      <vt:lpstr> Testek irányítottsága a gyakorlatban</vt:lpstr>
      <vt:lpstr> Testek irányítottsága a gyakorlatban</vt:lpstr>
      <vt:lpstr> Testek irányítottsága a gyakorlatban</vt:lpstr>
      <vt:lpstr> Testek irányítottsága a gyakorlatban</vt:lpstr>
      <vt:lpstr> Testek irányítottsága a gyakorlatban</vt:lpstr>
      <vt:lpstr> Testek irányítottsága a gyakorlatban</vt:lpstr>
      <vt:lpstr>PowerPoint-bemutató</vt:lpstr>
      <vt:lpstr>PowerPoint-bemutató</vt:lpstr>
      <vt:lpstr> Testek irányítottsága a gyakorlatban</vt:lpstr>
      <vt:lpstr>PowerPoint-bemutató</vt:lpstr>
      <vt:lpstr> Testek irányítottsága a gyakorlatban</vt:lpstr>
      <vt:lpstr>PowerPoint-bemutató</vt:lpstr>
      <vt:lpstr> Testek irányítottsága a gyakorlatban</vt:lpstr>
      <vt:lpstr>A tükörkép nagysága</vt:lpstr>
      <vt:lpstr>PowerPoint-bemutató</vt:lpstr>
      <vt:lpstr>PowerPoint-bemutató</vt:lpstr>
      <vt:lpstr>Tükörképek két párhuzamos tükörben</vt:lpstr>
      <vt:lpstr>PowerPoint-bemutató</vt:lpstr>
      <vt:lpstr>PowerPoint-bemutató</vt:lpstr>
      <vt:lpstr>KÍSÉRLET  Tükörképek két párhuzamos tükörben</vt:lpstr>
      <vt:lpstr>PowerPoint-bemutató</vt:lpstr>
      <vt:lpstr>Tükörképek két egymásra merőleges tükrökben</vt:lpstr>
      <vt:lpstr>PowerPoint-bemutató</vt:lpstr>
      <vt:lpstr>PowerPoint-bemutató</vt:lpstr>
      <vt:lpstr>KÍSÉRLET  Tükörképek egymásra merőleges tükrökben</vt:lpstr>
      <vt:lpstr>Tükörképek egymással 45°-ot bezáró tükrökben</vt:lpstr>
      <vt:lpstr>PowerPoint-bemutató</vt:lpstr>
      <vt:lpstr>PowerPoint-bemutató</vt:lpstr>
      <vt:lpstr>KÍSÉRLET  Tükörképek egymással 60°-ot bezáró tükrökben</vt:lpstr>
      <vt:lpstr>KÍSÉRLET  Kaleidoszkóp</vt:lpstr>
      <vt:lpstr>Tükörképek három merőleges tükrökben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Hétköznapi alkalmazás: macskaszem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síktükör trükkös képalkotása</dc:title>
  <dc:creator>Sándor Zátonyi</dc:creator>
  <cp:lastModifiedBy>Sándor Zátonyi</cp:lastModifiedBy>
  <cp:revision>592</cp:revision>
  <dcterms:created xsi:type="dcterms:W3CDTF">2024-08-31T09:58:56Z</dcterms:created>
  <dcterms:modified xsi:type="dcterms:W3CDTF">2024-11-13T22:49:36Z</dcterms:modified>
</cp:coreProperties>
</file>